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256" r:id="rId2"/>
    <p:sldId id="271" r:id="rId3"/>
    <p:sldId id="257" r:id="rId4"/>
    <p:sldId id="258" r:id="rId5"/>
    <p:sldId id="259" r:id="rId6"/>
    <p:sldId id="260" r:id="rId7"/>
    <p:sldId id="261" r:id="rId8"/>
    <p:sldId id="263" r:id="rId9"/>
    <p:sldId id="264" r:id="rId10"/>
    <p:sldId id="265" r:id="rId11"/>
    <p:sldId id="266" r:id="rId12"/>
    <p:sldId id="267" r:id="rId13"/>
    <p:sldId id="268" r:id="rId14"/>
    <p:sldId id="269" r:id="rId15"/>
    <p:sldId id="270" r:id="rId16"/>
    <p:sldId id="272" r:id="rId17"/>
  </p:sldIdLst>
  <p:sldSz cx="9144000" cy="6858000" type="screen4x3"/>
  <p:notesSz cx="6858000" cy="99456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85FF3597-60D3-4F85-A677-A6ABB04780E0}" type="datetimeFigureOut">
              <a:rPr lang="fr-FR" smtClean="0"/>
              <a:t>20/12/2014</a:t>
            </a:fld>
            <a:endParaRPr lang="fr-FR"/>
          </a:p>
        </p:txBody>
      </p:sp>
      <p:sp>
        <p:nvSpPr>
          <p:cNvPr id="4" name="Espace réservé du pied de page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FAE79457-3A8A-4B81-BF7F-89093B29F0AE}" type="slidenum">
              <a:rPr lang="fr-FR" smtClean="0"/>
              <a:t>‹N°›</a:t>
            </a:fld>
            <a:endParaRPr lang="fr-FR"/>
          </a:p>
        </p:txBody>
      </p:sp>
    </p:spTree>
    <p:extLst>
      <p:ext uri="{BB962C8B-B14F-4D97-AF65-F5344CB8AC3E}">
        <p14:creationId xmlns:p14="http://schemas.microsoft.com/office/powerpoint/2010/main" val="13452116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BA2B4AA-A22A-4D4E-A268-788C5E74FBF6}" type="datetimeFigureOut">
              <a:rPr lang="fr-FR" smtClean="0"/>
              <a:t>20/12/2014</a:t>
            </a:fld>
            <a:endParaRPr lang="fr-F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r-F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63B77FE-4352-4D5F-A7CD-D913A780D403}" type="slidenum">
              <a:rPr lang="fr-FR" smtClean="0"/>
              <a:t>‹N°›</a:t>
            </a:fld>
            <a:endParaRPr lang="fr-F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BA2B4AA-A22A-4D4E-A268-788C5E74FBF6}" type="datetimeFigureOut">
              <a:rPr lang="fr-FR" smtClean="0"/>
              <a:t>20/12/2014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3B77FE-4352-4D5F-A7CD-D913A780D40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BA2B4AA-A22A-4D4E-A268-788C5E74FBF6}" type="datetimeFigureOut">
              <a:rPr lang="fr-FR" smtClean="0"/>
              <a:t>20/12/2014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3B77FE-4352-4D5F-A7CD-D913A780D40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BA2B4AA-A22A-4D4E-A268-788C5E74FBF6}" type="datetimeFigureOut">
              <a:rPr lang="fr-FR" smtClean="0"/>
              <a:t>20/12/2014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3B77FE-4352-4D5F-A7CD-D913A780D40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BA2B4AA-A22A-4D4E-A268-788C5E74FBF6}" type="datetimeFigureOut">
              <a:rPr lang="fr-FR" smtClean="0"/>
              <a:t>20/12/2014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3B77FE-4352-4D5F-A7CD-D913A780D40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FBA2B4AA-A22A-4D4E-A268-788C5E74FBF6}" type="datetimeFigureOut">
              <a:rPr lang="fr-FR" smtClean="0"/>
              <a:t>20/12/2014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63B77FE-4352-4D5F-A7CD-D913A780D403}" type="slidenum">
              <a:rPr lang="fr-FR" smtClean="0"/>
              <a:t>‹N°›</a:t>
            </a:fld>
            <a:endParaRPr lang="fr-FR"/>
          </a:p>
        </p:txBody>
      </p:sp>
      <p:sp>
        <p:nvSpPr>
          <p:cNvPr id="9" name="Content Placeholder 8"/>
          <p:cNvSpPr>
            <a:spLocks noGrp="1"/>
          </p:cNvSpPr>
          <p:nvPr>
            <p:ph sz="quarter" idx="13"/>
          </p:nvPr>
        </p:nvSpPr>
        <p:spPr>
          <a:xfrm>
            <a:off x="1042416" y="2313432"/>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BA2B4AA-A22A-4D4E-A268-788C5E74FBF6}" type="datetimeFigureOut">
              <a:rPr lang="fr-FR" smtClean="0"/>
              <a:t>20/12/2014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63B77FE-4352-4D5F-A7CD-D913A780D40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FBA2B4AA-A22A-4D4E-A268-788C5E74FBF6}" type="datetimeFigureOut">
              <a:rPr lang="fr-FR" smtClean="0"/>
              <a:t>20/12/2014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63B77FE-4352-4D5F-A7CD-D913A780D40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A2B4AA-A22A-4D4E-A268-788C5E74FBF6}" type="datetimeFigureOut">
              <a:rPr lang="fr-FR" smtClean="0"/>
              <a:t>20/12/2014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63B77FE-4352-4D5F-A7CD-D913A780D40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BA2B4AA-A22A-4D4E-A268-788C5E74FBF6}" type="datetimeFigureOut">
              <a:rPr lang="fr-FR" smtClean="0"/>
              <a:t>20/12/2014</a:t>
            </a:fld>
            <a:endParaRPr lang="fr-FR"/>
          </a:p>
        </p:txBody>
      </p:sp>
      <p:sp>
        <p:nvSpPr>
          <p:cNvPr id="7" name="Slide Number Placeholder 6"/>
          <p:cNvSpPr>
            <a:spLocks noGrp="1"/>
          </p:cNvSpPr>
          <p:nvPr>
            <p:ph type="sldNum" sz="quarter" idx="12"/>
          </p:nvPr>
        </p:nvSpPr>
        <p:spPr/>
        <p:txBody>
          <a:bodyPr/>
          <a:lstStyle/>
          <a:p>
            <a:fld id="{063B77FE-4352-4D5F-A7CD-D913A780D403}" type="slidenum">
              <a:rPr lang="fr-FR" smtClean="0"/>
              <a:t>‹N°›</a:t>
            </a:fld>
            <a:endParaRPr lang="fr-F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BA2B4AA-A22A-4D4E-A268-788C5E74FBF6}" type="datetimeFigureOut">
              <a:rPr lang="fr-FR" smtClean="0"/>
              <a:t>20/12/2014</a:t>
            </a:fld>
            <a:endParaRPr lang="fr-F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7" name="Slide Number Placeholder 6"/>
          <p:cNvSpPr>
            <a:spLocks noGrp="1"/>
          </p:cNvSpPr>
          <p:nvPr>
            <p:ph type="sldNum" sz="quarter" idx="12"/>
          </p:nvPr>
        </p:nvSpPr>
        <p:spPr/>
        <p:txBody>
          <a:bodyPr/>
          <a:lstStyle/>
          <a:p>
            <a:fld id="{063B77FE-4352-4D5F-A7CD-D913A780D403}"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BA2B4AA-A22A-4D4E-A268-788C5E74FBF6}" type="datetimeFigureOut">
              <a:rPr lang="fr-FR" smtClean="0"/>
              <a:t>20/12/2014</a:t>
            </a:fld>
            <a:endParaRPr lang="fr-F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r-F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63B77FE-4352-4D5F-A7CD-D913A780D403}"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44009" y="2348880"/>
            <a:ext cx="3402712" cy="2061756"/>
          </a:xfrm>
        </p:spPr>
        <p:txBody>
          <a:bodyPr>
            <a:normAutofit fontScale="90000"/>
          </a:bodyPr>
          <a:lstStyle/>
          <a:p>
            <a:r>
              <a:rPr lang="fr-FR" sz="2400" dirty="0" smtClean="0"/>
              <a:t>L’habitant, acteur du logement « durable » ? </a:t>
            </a:r>
            <a:br>
              <a:rPr lang="fr-FR" sz="2400" dirty="0" smtClean="0"/>
            </a:br>
            <a:r>
              <a:rPr lang="fr-FR" sz="2400" dirty="0" smtClean="0"/>
              <a:t>Quelle(s) éducation(s) pour quelle(s) transition(s) ?</a:t>
            </a:r>
            <a:endParaRPr lang="fr-FR" sz="2400" dirty="0"/>
          </a:p>
        </p:txBody>
      </p:sp>
      <p:sp>
        <p:nvSpPr>
          <p:cNvPr id="3" name="Sous-titre 2"/>
          <p:cNvSpPr>
            <a:spLocks noGrp="1"/>
          </p:cNvSpPr>
          <p:nvPr>
            <p:ph type="subTitle" idx="1"/>
          </p:nvPr>
        </p:nvSpPr>
        <p:spPr>
          <a:xfrm>
            <a:off x="4716016" y="4581128"/>
            <a:ext cx="3456384" cy="1512168"/>
          </a:xfrm>
        </p:spPr>
        <p:txBody>
          <a:bodyPr>
            <a:normAutofit fontScale="92500" lnSpcReduction="20000"/>
          </a:bodyPr>
          <a:lstStyle/>
          <a:p>
            <a:r>
              <a:rPr lang="fr-FR" dirty="0" smtClean="0"/>
              <a:t>Conférence Jacques Weber « Education aux transitions », Association les Petits Débrouillards,  20/12/2014 à Saint-Dié.</a:t>
            </a:r>
          </a:p>
          <a:p>
            <a:r>
              <a:rPr lang="fr-FR" b="1" dirty="0">
                <a:solidFill>
                  <a:schemeClr val="bg2">
                    <a:lumMod val="75000"/>
                  </a:schemeClr>
                </a:solidFill>
              </a:rPr>
              <a:t>m</a:t>
            </a:r>
            <a:r>
              <a:rPr lang="fr-FR" b="1" dirty="0" smtClean="0">
                <a:solidFill>
                  <a:schemeClr val="bg2">
                    <a:lumMod val="75000"/>
                  </a:schemeClr>
                </a:solidFill>
              </a:rPr>
              <a:t>mangold@unistra.fr</a:t>
            </a:r>
            <a:endParaRPr lang="fr-FR" b="1" dirty="0">
              <a:solidFill>
                <a:schemeClr val="bg2">
                  <a:lumMod val="75000"/>
                </a:schemeClr>
              </a:solidFill>
            </a:endParaRPr>
          </a:p>
        </p:txBody>
      </p:sp>
    </p:spTree>
    <p:extLst>
      <p:ext uri="{BB962C8B-B14F-4D97-AF65-F5344CB8AC3E}">
        <p14:creationId xmlns:p14="http://schemas.microsoft.com/office/powerpoint/2010/main" val="3804008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smtClean="0"/>
              <a:t>2. Modes </a:t>
            </a:r>
            <a:r>
              <a:rPr lang="fr-FR" sz="2400" dirty="0"/>
              <a:t>et trajectoires de vie, un croisement d’enjeux : quelle « durabilité » de l’habitat dans leur conciliation ?</a:t>
            </a:r>
          </a:p>
        </p:txBody>
      </p:sp>
      <p:sp>
        <p:nvSpPr>
          <p:cNvPr id="3" name="Espace réservé du contenu 2"/>
          <p:cNvSpPr>
            <a:spLocks noGrp="1"/>
          </p:cNvSpPr>
          <p:nvPr>
            <p:ph idx="1"/>
          </p:nvPr>
        </p:nvSpPr>
        <p:spPr/>
        <p:txBody>
          <a:bodyPr/>
          <a:lstStyle/>
          <a:p>
            <a:pPr marL="0" indent="0" algn="just">
              <a:spcBef>
                <a:spcPts val="0"/>
              </a:spcBef>
              <a:buNone/>
            </a:pPr>
            <a:r>
              <a:rPr lang="fr-FR" dirty="0" smtClean="0">
                <a:sym typeface="Wingdings" pitchFamily="2" charset="2"/>
              </a:rPr>
              <a:t>On </a:t>
            </a:r>
            <a:r>
              <a:rPr lang="fr-FR" dirty="0">
                <a:sym typeface="Wingdings" pitchFamily="2" charset="2"/>
              </a:rPr>
              <a:t>observe une diversité de profils de </a:t>
            </a:r>
            <a:r>
              <a:rPr lang="fr-FR" dirty="0" smtClean="0">
                <a:sym typeface="Wingdings" pitchFamily="2" charset="2"/>
              </a:rPr>
              <a:t>«conversion</a:t>
            </a:r>
            <a:r>
              <a:rPr lang="fr-FR" dirty="0">
                <a:sym typeface="Wingdings" pitchFamily="2" charset="2"/>
              </a:rPr>
              <a:t> » aux modes de vie écologiques</a:t>
            </a:r>
          </a:p>
          <a:p>
            <a:pPr marL="0" indent="0" algn="just">
              <a:spcBef>
                <a:spcPts val="0"/>
              </a:spcBef>
              <a:buFontTx/>
              <a:buChar char="-"/>
            </a:pPr>
            <a:endParaRPr lang="fr-FR" dirty="0">
              <a:sym typeface="Wingdings" pitchFamily="2" charset="2"/>
            </a:endParaRPr>
          </a:p>
          <a:p>
            <a:pPr marL="0" indent="0" algn="just">
              <a:spcBef>
                <a:spcPts val="0"/>
              </a:spcBef>
              <a:buNone/>
            </a:pPr>
            <a:r>
              <a:rPr lang="fr-FR" dirty="0" smtClean="0">
                <a:sym typeface="Wingdings" pitchFamily="2" charset="2"/>
              </a:rPr>
              <a:t>« </a:t>
            </a:r>
            <a:r>
              <a:rPr lang="fr-FR" dirty="0">
                <a:sym typeface="Wingdings" pitchFamily="2" charset="2"/>
              </a:rPr>
              <a:t>Durabilité » : catégorie ne prenant de sens pour l’habitant que lorsqu’elle est associée à des registres de justification concrets  conciliation de différentes valeurs et motivations</a:t>
            </a:r>
          </a:p>
          <a:p>
            <a:endParaRPr lang="fr-FR" dirty="0"/>
          </a:p>
        </p:txBody>
      </p:sp>
    </p:spTree>
    <p:extLst>
      <p:ext uri="{BB962C8B-B14F-4D97-AF65-F5344CB8AC3E}">
        <p14:creationId xmlns:p14="http://schemas.microsoft.com/office/powerpoint/2010/main" val="2451376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492" y="1124744"/>
            <a:ext cx="7200916" cy="4707885"/>
          </a:xfrm>
        </p:spPr>
        <p:txBody>
          <a:bodyPr>
            <a:normAutofit lnSpcReduction="10000"/>
          </a:bodyPr>
          <a:lstStyle/>
          <a:p>
            <a:r>
              <a:rPr lang="fr-FR" dirty="0" smtClean="0"/>
              <a:t>Identification </a:t>
            </a:r>
            <a:r>
              <a:rPr lang="fr-FR" dirty="0"/>
              <a:t>de 4 grands registres de justification des pratiques et des choix, qui interviennent à différents moments de l’entretien :</a:t>
            </a:r>
          </a:p>
          <a:p>
            <a:pPr>
              <a:buFont typeface="Arial" pitchFamily="34" charset="0"/>
              <a:buChar char="•"/>
            </a:pPr>
            <a:r>
              <a:rPr lang="fr-FR" b="1" dirty="0"/>
              <a:t>Le confort et le bien-être</a:t>
            </a:r>
          </a:p>
          <a:p>
            <a:pPr>
              <a:buFont typeface="Arial" pitchFamily="34" charset="0"/>
              <a:buChar char="•"/>
            </a:pPr>
            <a:r>
              <a:rPr lang="fr-FR" b="1" dirty="0"/>
              <a:t>La santé</a:t>
            </a:r>
          </a:p>
          <a:p>
            <a:pPr>
              <a:buFont typeface="Arial" pitchFamily="34" charset="0"/>
              <a:buChar char="•"/>
            </a:pPr>
            <a:r>
              <a:rPr lang="fr-FR" b="1" dirty="0"/>
              <a:t>Le geste pour l’environnement</a:t>
            </a:r>
          </a:p>
          <a:p>
            <a:pPr>
              <a:buFont typeface="Arial" pitchFamily="34" charset="0"/>
              <a:buChar char="•"/>
            </a:pPr>
            <a:r>
              <a:rPr lang="fr-FR" b="1" dirty="0"/>
              <a:t>Les aspects économiques et sociaux</a:t>
            </a:r>
          </a:p>
          <a:p>
            <a:pPr>
              <a:buFont typeface="Arial" pitchFamily="34" charset="0"/>
              <a:buChar char="•"/>
            </a:pPr>
            <a:endParaRPr lang="fr-FR" dirty="0"/>
          </a:p>
          <a:p>
            <a:r>
              <a:rPr lang="fr-FR" dirty="0">
                <a:sym typeface="Wingdings" pitchFamily="2" charset="2"/>
              </a:rPr>
              <a:t>4 groupes de motivations possibles à une même pratique, ou mobilisés de manière conjointe (ex : idée de « qualité de vie »)</a:t>
            </a:r>
            <a:endParaRPr lang="fr-FR" dirty="0"/>
          </a:p>
          <a:p>
            <a:endParaRPr lang="fr-FR" dirty="0"/>
          </a:p>
        </p:txBody>
      </p:sp>
    </p:spTree>
    <p:extLst>
      <p:ext uri="{BB962C8B-B14F-4D97-AF65-F5344CB8AC3E}">
        <p14:creationId xmlns:p14="http://schemas.microsoft.com/office/powerpoint/2010/main" val="2373366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492" y="1196752"/>
            <a:ext cx="7200916" cy="4635877"/>
          </a:xfrm>
        </p:spPr>
        <p:txBody>
          <a:bodyPr>
            <a:normAutofit lnSpcReduction="10000"/>
          </a:bodyPr>
          <a:lstStyle/>
          <a:p>
            <a:pPr marL="0" indent="0" algn="just">
              <a:spcBef>
                <a:spcPts val="0"/>
              </a:spcBef>
            </a:pPr>
            <a:r>
              <a:rPr lang="fr-FR" dirty="0" smtClean="0"/>
              <a:t>Les </a:t>
            </a:r>
            <a:r>
              <a:rPr lang="fr-FR" dirty="0"/>
              <a:t>habitants enquêtés ont construit  à travers leur logement et mode de vie un projet de vie cohérent selon leurs propres concessions entre différentes valeurs et intérêts, évoluant au fil de la vie.</a:t>
            </a:r>
          </a:p>
          <a:p>
            <a:pPr marL="0" indent="0" algn="just">
              <a:spcBef>
                <a:spcPts val="0"/>
              </a:spcBef>
            </a:pPr>
            <a:endParaRPr lang="fr-FR" dirty="0"/>
          </a:p>
          <a:p>
            <a:pPr marL="0" indent="0" algn="just">
              <a:spcBef>
                <a:spcPts val="0"/>
              </a:spcBef>
            </a:pPr>
            <a:r>
              <a:rPr lang="fr-FR" dirty="0" smtClean="0"/>
              <a:t>Il </a:t>
            </a:r>
            <a:r>
              <a:rPr lang="fr-FR" dirty="0"/>
              <a:t>faut dépasser la seule « sensibilisation aux enjeux environnementaux » : des aspects bien plus tangibles (potager dans l’enfance, consommation de produits fermiers, soin par des plantes médicinales ou médecines alternatives..) sont à prendre en compte dans les choix de ce type de logements.</a:t>
            </a:r>
          </a:p>
          <a:p>
            <a:endParaRPr lang="fr-FR" dirty="0"/>
          </a:p>
        </p:txBody>
      </p:sp>
    </p:spTree>
    <p:extLst>
      <p:ext uri="{BB962C8B-B14F-4D97-AF65-F5344CB8AC3E}">
        <p14:creationId xmlns:p14="http://schemas.microsoft.com/office/powerpoint/2010/main" val="1085105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Réflexion critique sur la notion d’« éducation »</a:t>
            </a:r>
            <a:endParaRPr lang="fr-FR" dirty="0"/>
          </a:p>
        </p:txBody>
      </p:sp>
      <p:sp>
        <p:nvSpPr>
          <p:cNvPr id="3" name="Espace réservé du contenu 2"/>
          <p:cNvSpPr>
            <a:spLocks noGrp="1"/>
          </p:cNvSpPr>
          <p:nvPr>
            <p:ph idx="1"/>
          </p:nvPr>
        </p:nvSpPr>
        <p:spPr>
          <a:xfrm>
            <a:off x="1043492" y="2323652"/>
            <a:ext cx="7344932" cy="3985668"/>
          </a:xfrm>
        </p:spPr>
        <p:txBody>
          <a:bodyPr>
            <a:normAutofit fontScale="92500"/>
          </a:bodyPr>
          <a:lstStyle/>
          <a:p>
            <a:r>
              <a:rPr lang="fr-FR" dirty="0" smtClean="0"/>
              <a:t>Injonction au citoyen « actif », relayé par les politiques publiques locales :</a:t>
            </a:r>
          </a:p>
          <a:p>
            <a:endParaRPr lang="fr-FR" dirty="0" smtClean="0"/>
          </a:p>
          <a:p>
            <a:pPr marL="68580" indent="0">
              <a:buNone/>
            </a:pPr>
            <a:r>
              <a:rPr lang="fr-FR" dirty="0" smtClean="0">
                <a:sym typeface="Wingdings" panose="05000000000000000000" pitchFamily="2" charset="2"/>
              </a:rPr>
              <a:t></a:t>
            </a:r>
            <a:r>
              <a:rPr lang="fr-FR" dirty="0" smtClean="0"/>
              <a:t>élaboration </a:t>
            </a:r>
            <a:r>
              <a:rPr lang="fr-FR" dirty="0"/>
              <a:t>d’une « pensée moralisante » et un « apprentissage à ‘bien habiter ’ son logement »  (</a:t>
            </a:r>
            <a:r>
              <a:rPr lang="fr-FR" dirty="0" err="1"/>
              <a:t>Roudil</a:t>
            </a:r>
            <a:r>
              <a:rPr lang="fr-FR" dirty="0"/>
              <a:t>, 2014</a:t>
            </a:r>
            <a:r>
              <a:rPr lang="fr-FR" dirty="0" smtClean="0"/>
              <a:t>)</a:t>
            </a:r>
          </a:p>
          <a:p>
            <a:pPr marL="68580" indent="0">
              <a:buNone/>
            </a:pPr>
            <a:endParaRPr lang="fr-FR" dirty="0" smtClean="0"/>
          </a:p>
          <a:p>
            <a:pPr marL="68580" indent="0">
              <a:buNone/>
            </a:pPr>
            <a:r>
              <a:rPr lang="fr-FR" dirty="0" smtClean="0">
                <a:sym typeface="Wingdings" pitchFamily="2" charset="2"/>
              </a:rPr>
              <a:t> Le </a:t>
            </a:r>
            <a:r>
              <a:rPr lang="fr-FR" dirty="0">
                <a:sym typeface="Wingdings" pitchFamily="2" charset="2"/>
              </a:rPr>
              <a:t>« bon » habitant est celui qui, « responsable », « choisit » (quelle capacité de choix ?) d’investir dans un logement « durable » </a:t>
            </a:r>
          </a:p>
          <a:p>
            <a:pPr marL="68580" indent="0">
              <a:buNone/>
            </a:pPr>
            <a:endParaRPr lang="fr-FR" dirty="0"/>
          </a:p>
          <a:p>
            <a:endParaRPr lang="fr-FR" dirty="0"/>
          </a:p>
        </p:txBody>
      </p:sp>
    </p:spTree>
    <p:extLst>
      <p:ext uri="{BB962C8B-B14F-4D97-AF65-F5344CB8AC3E}">
        <p14:creationId xmlns:p14="http://schemas.microsoft.com/office/powerpoint/2010/main" val="4181562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492" y="1052736"/>
            <a:ext cx="6984892" cy="5112568"/>
          </a:xfrm>
        </p:spPr>
        <p:txBody>
          <a:bodyPr>
            <a:normAutofit/>
          </a:bodyPr>
          <a:lstStyle/>
          <a:p>
            <a:r>
              <a:rPr lang="fr-FR" dirty="0">
                <a:sym typeface="Wingdings" pitchFamily="2" charset="2"/>
              </a:rPr>
              <a:t>Impact écologique des ménages de classe supérieure et moyenne (même si adhésion à pratiques écologiques) / classes populaires touchées par précarité énergétique et mobilités contraintes </a:t>
            </a:r>
            <a:r>
              <a:rPr lang="fr-FR" dirty="0" smtClean="0">
                <a:sym typeface="Wingdings" pitchFamily="2" charset="2"/>
              </a:rPr>
              <a:t>?</a:t>
            </a:r>
          </a:p>
          <a:p>
            <a:endParaRPr lang="fr-FR" dirty="0" smtClean="0">
              <a:sym typeface="Wingdings" pitchFamily="2" charset="2"/>
            </a:endParaRPr>
          </a:p>
          <a:p>
            <a:r>
              <a:rPr lang="fr-FR" dirty="0"/>
              <a:t>Hypocrisie de la « ville durable » : mesures de type incrémentales ne remettant pas en question un ordre néo-libéral, une marchandisation du logement et une standardisation des </a:t>
            </a:r>
            <a:r>
              <a:rPr lang="fr-FR" dirty="0" smtClean="0"/>
              <a:t>innovations.</a:t>
            </a:r>
          </a:p>
          <a:p>
            <a:pPr marL="68580" indent="0">
              <a:buNone/>
            </a:pPr>
            <a:r>
              <a:rPr lang="fr-FR" dirty="0" smtClean="0">
                <a:sym typeface="Wingdings" panose="05000000000000000000" pitchFamily="2" charset="2"/>
              </a:rPr>
              <a:t> transition vers un autre modèle de société par le « haut » semble contrainte</a:t>
            </a:r>
            <a:endParaRPr lang="fr-FR" dirty="0"/>
          </a:p>
          <a:p>
            <a:pPr marL="68580" indent="0">
              <a:buNone/>
            </a:pPr>
            <a:endParaRPr lang="fr-FR" dirty="0">
              <a:sym typeface="Wingdings" pitchFamily="2" charset="2"/>
            </a:endParaRPr>
          </a:p>
          <a:p>
            <a:endParaRPr lang="fr-FR" dirty="0"/>
          </a:p>
        </p:txBody>
      </p:sp>
    </p:spTree>
    <p:extLst>
      <p:ext uri="{BB962C8B-B14F-4D97-AF65-F5344CB8AC3E}">
        <p14:creationId xmlns:p14="http://schemas.microsoft.com/office/powerpoint/2010/main" val="34854123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764704"/>
            <a:ext cx="7024744" cy="1143000"/>
          </a:xfrm>
        </p:spPr>
        <p:txBody>
          <a:bodyPr/>
          <a:lstStyle/>
          <a:p>
            <a:r>
              <a:rPr lang="fr-FR" dirty="0" smtClean="0"/>
              <a:t>La place du citoyen ?</a:t>
            </a:r>
            <a:endParaRPr lang="fr-FR" dirty="0"/>
          </a:p>
        </p:txBody>
      </p:sp>
      <p:sp>
        <p:nvSpPr>
          <p:cNvPr id="3" name="Espace réservé du contenu 2"/>
          <p:cNvSpPr>
            <a:spLocks noGrp="1"/>
          </p:cNvSpPr>
          <p:nvPr>
            <p:ph idx="1"/>
          </p:nvPr>
        </p:nvSpPr>
        <p:spPr>
          <a:xfrm>
            <a:off x="1043492" y="2323652"/>
            <a:ext cx="7200916" cy="3913660"/>
          </a:xfrm>
        </p:spPr>
        <p:txBody>
          <a:bodyPr>
            <a:normAutofit fontScale="92500" lnSpcReduction="10000"/>
          </a:bodyPr>
          <a:lstStyle/>
          <a:p>
            <a:r>
              <a:rPr lang="fr-FR" dirty="0" smtClean="0"/>
              <a:t>Le pouvoir des mobilisations citoyennes : initier les transitions par « le bas »</a:t>
            </a:r>
          </a:p>
          <a:p>
            <a:pPr>
              <a:buFont typeface="Wingdings"/>
              <a:buChar char="à"/>
            </a:pPr>
            <a:r>
              <a:rPr lang="fr-FR" dirty="0" smtClean="0">
                <a:sym typeface="Wingdings" panose="05000000000000000000" pitchFamily="2" charset="2"/>
              </a:rPr>
              <a:t>Mais si le changement se centre sur notre propre consommation, sur notre mode de vie etc. : toujours dimension individualiste, non politisée</a:t>
            </a:r>
          </a:p>
          <a:p>
            <a:pPr>
              <a:buFont typeface="Wingdings"/>
              <a:buChar char="à"/>
            </a:pPr>
            <a:endParaRPr lang="fr-FR" dirty="0" smtClean="0">
              <a:sym typeface="Wingdings" panose="05000000000000000000" pitchFamily="2" charset="2"/>
            </a:endParaRPr>
          </a:p>
          <a:p>
            <a:r>
              <a:rPr lang="fr-FR" dirty="0" smtClean="0">
                <a:effectLst>
                  <a:outerShdw blurRad="38100" dist="38100" dir="2700000" algn="tl">
                    <a:srgbClr val="000000">
                      <a:alpha val="43137"/>
                    </a:srgbClr>
                  </a:outerShdw>
                </a:effectLst>
                <a:sym typeface="Wingdings" panose="05000000000000000000" pitchFamily="2" charset="2"/>
              </a:rPr>
              <a:t>Question ouverte </a:t>
            </a:r>
            <a:r>
              <a:rPr lang="fr-FR" dirty="0" smtClean="0">
                <a:sym typeface="Wingdings" panose="05000000000000000000" pitchFamily="2" charset="2"/>
              </a:rPr>
              <a:t>: Comment construire ensemble et proposer un modèle de société alternatif, où la question sociale et le vivre-ensemble prendrait une place dépassant la transition écologique détenue par un pouvoir technocrate d’« experts » ?</a:t>
            </a:r>
          </a:p>
          <a:p>
            <a:pPr marL="68580" indent="0">
              <a:buNone/>
            </a:pPr>
            <a:endParaRPr lang="fr-FR" dirty="0"/>
          </a:p>
        </p:txBody>
      </p:sp>
    </p:spTree>
    <p:extLst>
      <p:ext uri="{BB962C8B-B14F-4D97-AF65-F5344CB8AC3E}">
        <p14:creationId xmlns:p14="http://schemas.microsoft.com/office/powerpoint/2010/main" val="22188928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Bradley Hand ITC" panose="03070402050302030203" pitchFamily="66" charset="0"/>
              </a:rPr>
              <a:t>Merci à toutes et tous pour votre attention !</a:t>
            </a:r>
            <a:endParaRPr lang="fr-FR" b="1" dirty="0">
              <a:latin typeface="Bradley Hand ITC" panose="03070402050302030203" pitchFamily="66" charset="0"/>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2656" y="2378075"/>
            <a:ext cx="4601592" cy="3510189"/>
          </a:xfrm>
        </p:spPr>
      </p:pic>
      <p:sp>
        <p:nvSpPr>
          <p:cNvPr id="5" name="ZoneTexte 4"/>
          <p:cNvSpPr txBox="1"/>
          <p:nvPr/>
        </p:nvSpPr>
        <p:spPr>
          <a:xfrm>
            <a:off x="3563888" y="6093296"/>
            <a:ext cx="4896544" cy="369332"/>
          </a:xfrm>
          <a:prstGeom prst="rect">
            <a:avLst/>
          </a:prstGeom>
          <a:noFill/>
        </p:spPr>
        <p:txBody>
          <a:bodyPr wrap="square" rtlCol="0">
            <a:spAutoFit/>
          </a:bodyPr>
          <a:lstStyle/>
          <a:p>
            <a:r>
              <a:rPr lang="fr-FR" dirty="0" smtClean="0"/>
              <a:t>Contact : mmangold@unistra.fr</a:t>
            </a:r>
            <a:endParaRPr lang="fr-FR" dirty="0"/>
          </a:p>
        </p:txBody>
      </p:sp>
    </p:spTree>
    <p:extLst>
      <p:ext uri="{BB962C8B-B14F-4D97-AF65-F5344CB8AC3E}">
        <p14:creationId xmlns:p14="http://schemas.microsoft.com/office/powerpoint/2010/main" val="3454677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836712"/>
            <a:ext cx="7024744" cy="757888"/>
          </a:xfrm>
        </p:spPr>
        <p:txBody>
          <a:bodyPr/>
          <a:lstStyle/>
          <a:p>
            <a:r>
              <a:rPr lang="fr-FR" dirty="0" smtClean="0"/>
              <a:t>Plan</a:t>
            </a:r>
            <a:endParaRPr lang="fr-FR" dirty="0"/>
          </a:p>
        </p:txBody>
      </p:sp>
      <p:sp>
        <p:nvSpPr>
          <p:cNvPr id="3" name="Espace réservé du contenu 2"/>
          <p:cNvSpPr>
            <a:spLocks noGrp="1"/>
          </p:cNvSpPr>
          <p:nvPr>
            <p:ph idx="1"/>
          </p:nvPr>
        </p:nvSpPr>
        <p:spPr>
          <a:xfrm>
            <a:off x="1043492" y="1772816"/>
            <a:ext cx="7416940" cy="4608512"/>
          </a:xfrm>
        </p:spPr>
        <p:txBody>
          <a:bodyPr>
            <a:normAutofit/>
          </a:bodyPr>
          <a:lstStyle/>
          <a:p>
            <a:r>
              <a:rPr lang="fr-FR" dirty="0" smtClean="0"/>
              <a:t>Présentation thèse et lien à la conférence</a:t>
            </a:r>
          </a:p>
          <a:p>
            <a:r>
              <a:rPr lang="fr-FR" dirty="0" smtClean="0"/>
              <a:t>Présentation enquête de terrain et éléments contextuels</a:t>
            </a:r>
          </a:p>
          <a:p>
            <a:r>
              <a:rPr lang="fr-FR" dirty="0" smtClean="0"/>
              <a:t>Principales pistes de réflexion :</a:t>
            </a:r>
          </a:p>
          <a:p>
            <a:pPr marL="525780" indent="-457200">
              <a:buAutoNum type="arabicPeriod"/>
            </a:pPr>
            <a:r>
              <a:rPr lang="fr-FR" dirty="0" smtClean="0"/>
              <a:t>Choix </a:t>
            </a:r>
            <a:r>
              <a:rPr lang="fr-FR" dirty="0"/>
              <a:t>et appropriations d’innovations techniques : la construction d’une « expertise habitante » </a:t>
            </a:r>
            <a:r>
              <a:rPr lang="fr-FR" dirty="0" smtClean="0"/>
              <a:t>?</a:t>
            </a:r>
          </a:p>
          <a:p>
            <a:pPr marL="525780" indent="-457200">
              <a:buAutoNum type="arabicPeriod"/>
            </a:pPr>
            <a:r>
              <a:rPr lang="fr-FR" dirty="0"/>
              <a:t>Modes et trajectoires de vie, un croisement d’enjeux : quelle « durabilité » de l’habitat dans leur conciliation </a:t>
            </a:r>
            <a:r>
              <a:rPr lang="fr-FR" dirty="0" smtClean="0"/>
              <a:t>?</a:t>
            </a:r>
          </a:p>
          <a:p>
            <a:r>
              <a:rPr lang="fr-FR" dirty="0"/>
              <a:t>Réflexion critique sur la </a:t>
            </a:r>
            <a:r>
              <a:rPr lang="fr-FR" dirty="0" smtClean="0"/>
              <a:t>notion </a:t>
            </a:r>
            <a:r>
              <a:rPr lang="fr-FR" dirty="0"/>
              <a:t>d’« éducation »</a:t>
            </a:r>
          </a:p>
          <a:p>
            <a:pPr marL="68580" indent="0">
              <a:buNone/>
            </a:pPr>
            <a:endParaRPr lang="fr-FR" dirty="0" smtClean="0"/>
          </a:p>
          <a:p>
            <a:endParaRPr lang="fr-FR" dirty="0"/>
          </a:p>
        </p:txBody>
      </p:sp>
    </p:spTree>
    <p:extLst>
      <p:ext uri="{BB962C8B-B14F-4D97-AF65-F5344CB8AC3E}">
        <p14:creationId xmlns:p14="http://schemas.microsoft.com/office/powerpoint/2010/main" val="4258728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692696"/>
            <a:ext cx="7240650" cy="1477968"/>
          </a:xfrm>
        </p:spPr>
        <p:txBody>
          <a:bodyPr>
            <a:normAutofit/>
          </a:bodyPr>
          <a:lstStyle/>
          <a:p>
            <a:r>
              <a:rPr lang="fr-FR" sz="2400" dirty="0" smtClean="0"/>
              <a:t>Thèse de sociologie sur les constructions et représentations de l’habitat « durable » en Alsace.</a:t>
            </a:r>
            <a:endParaRPr lang="fr-FR" sz="2400" dirty="0"/>
          </a:p>
        </p:txBody>
      </p:sp>
      <p:sp>
        <p:nvSpPr>
          <p:cNvPr id="3" name="Espace réservé du contenu 2"/>
          <p:cNvSpPr>
            <a:spLocks noGrp="1"/>
          </p:cNvSpPr>
          <p:nvPr>
            <p:ph idx="1"/>
          </p:nvPr>
        </p:nvSpPr>
        <p:spPr>
          <a:xfrm>
            <a:off x="1043492" y="2323652"/>
            <a:ext cx="7056900" cy="3985668"/>
          </a:xfrm>
        </p:spPr>
        <p:txBody>
          <a:bodyPr>
            <a:normAutofit/>
          </a:bodyPr>
          <a:lstStyle/>
          <a:p>
            <a:r>
              <a:rPr lang="fr-FR" dirty="0" smtClean="0"/>
              <a:t>Appropriations par les acteurs du bâtiment et traduction du développement durable au sein d’offres immobilières (analyse des politiques publiques et des jeux d’acteurs)</a:t>
            </a:r>
          </a:p>
          <a:p>
            <a:endParaRPr lang="fr-FR" dirty="0" smtClean="0"/>
          </a:p>
          <a:p>
            <a:r>
              <a:rPr lang="fr-FR" dirty="0" smtClean="0"/>
              <a:t>Appropriations par les habitants qui vivent dans </a:t>
            </a:r>
            <a:r>
              <a:rPr lang="fr-FR" dirty="0" err="1" smtClean="0"/>
              <a:t>éco-constructions</a:t>
            </a:r>
            <a:r>
              <a:rPr lang="fr-FR" dirty="0" smtClean="0"/>
              <a:t> (propriétaires et locataires logement social), choix à resituer dans trajectoires de vie (perspective plus socio-anthropologique)</a:t>
            </a:r>
            <a:endParaRPr lang="fr-FR" dirty="0"/>
          </a:p>
        </p:txBody>
      </p:sp>
    </p:spTree>
    <p:extLst>
      <p:ext uri="{BB962C8B-B14F-4D97-AF65-F5344CB8AC3E}">
        <p14:creationId xmlns:p14="http://schemas.microsoft.com/office/powerpoint/2010/main" val="3187020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Lien à l’éducation aux transitions</a:t>
            </a:r>
            <a:endParaRPr lang="fr-FR" dirty="0"/>
          </a:p>
        </p:txBody>
      </p:sp>
      <p:sp>
        <p:nvSpPr>
          <p:cNvPr id="3" name="Espace réservé du contenu 2"/>
          <p:cNvSpPr>
            <a:spLocks noGrp="1"/>
          </p:cNvSpPr>
          <p:nvPr>
            <p:ph idx="1"/>
          </p:nvPr>
        </p:nvSpPr>
        <p:spPr/>
        <p:txBody>
          <a:bodyPr/>
          <a:lstStyle/>
          <a:p>
            <a:r>
              <a:rPr lang="fr-FR" dirty="0" smtClean="0"/>
              <a:t>Pas de suivi d’un processus de formation ou d’accompagnement des familles enquêtées.</a:t>
            </a:r>
          </a:p>
          <a:p>
            <a:r>
              <a:rPr lang="fr-FR" dirty="0" smtClean="0"/>
              <a:t>MAIS observation de l’émergence d’une « expertise habitante », et processus de changement de mode de vie en lien avec injonction politique à « citoyen actif » = transition et dimension éducative (à discuter)</a:t>
            </a:r>
            <a:endParaRPr lang="fr-FR" dirty="0"/>
          </a:p>
        </p:txBody>
      </p:sp>
    </p:spTree>
    <p:extLst>
      <p:ext uri="{BB962C8B-B14F-4D97-AF65-F5344CB8AC3E}">
        <p14:creationId xmlns:p14="http://schemas.microsoft.com/office/powerpoint/2010/main" val="3012176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Enquête de terrain (Alsace, en cours)</a:t>
            </a:r>
            <a:endParaRPr lang="fr-FR" dirty="0"/>
          </a:p>
        </p:txBody>
      </p:sp>
      <p:sp>
        <p:nvSpPr>
          <p:cNvPr id="3" name="Espace réservé du contenu 2"/>
          <p:cNvSpPr>
            <a:spLocks noGrp="1"/>
          </p:cNvSpPr>
          <p:nvPr>
            <p:ph idx="1"/>
          </p:nvPr>
        </p:nvSpPr>
        <p:spPr>
          <a:xfrm>
            <a:off x="1043492" y="2323652"/>
            <a:ext cx="7128908" cy="3913660"/>
          </a:xfrm>
        </p:spPr>
        <p:txBody>
          <a:bodyPr>
            <a:normAutofit fontScale="92500" lnSpcReduction="10000"/>
          </a:bodyPr>
          <a:lstStyle/>
          <a:p>
            <a:pPr marL="285750" indent="-285750">
              <a:buFont typeface="Arial" panose="020B0604020202020204" pitchFamily="34" charset="0"/>
              <a:buChar char="•"/>
            </a:pPr>
            <a:r>
              <a:rPr lang="fr-FR" dirty="0"/>
              <a:t>Observations participantes (portes ouvertes, visites de salons de l’habitat, réunions avec des constructeurs/architectes, évènements autour du bâtiment)</a:t>
            </a:r>
          </a:p>
          <a:p>
            <a:pPr marL="285750" indent="-285750">
              <a:buFont typeface="Arial" panose="020B0604020202020204" pitchFamily="34" charset="0"/>
              <a:buChar char="•"/>
            </a:pPr>
            <a:r>
              <a:rPr lang="fr-FR" dirty="0"/>
              <a:t>Documentation sur les projets immobiliers, suivi de la presse locale et nationale immobilière</a:t>
            </a:r>
          </a:p>
          <a:p>
            <a:pPr marL="285750" indent="-285750">
              <a:buFont typeface="Arial" panose="020B0604020202020204" pitchFamily="34" charset="0"/>
              <a:buChar char="•"/>
            </a:pPr>
            <a:r>
              <a:rPr lang="fr-FR" dirty="0" smtClean="0"/>
              <a:t>Entretiens</a:t>
            </a:r>
          </a:p>
          <a:p>
            <a:pPr indent="-342900">
              <a:buFont typeface="Wingdings" panose="05000000000000000000" pitchFamily="2" charset="2"/>
              <a:buChar char="Ø"/>
            </a:pPr>
            <a:r>
              <a:rPr lang="fr-FR" dirty="0" smtClean="0"/>
              <a:t>promoteurs/constructeurs/architectes</a:t>
            </a:r>
          </a:p>
          <a:p>
            <a:pPr indent="-342900">
              <a:buFont typeface="Wingdings" panose="05000000000000000000" pitchFamily="2" charset="2"/>
              <a:buChar char="Ø"/>
            </a:pPr>
            <a:r>
              <a:rPr lang="fr-FR" dirty="0" smtClean="0"/>
              <a:t>acteurs </a:t>
            </a:r>
            <a:r>
              <a:rPr lang="fr-FR" dirty="0"/>
              <a:t>« intermédiaires » (bailleurs sociaux, acteurs institutionnels</a:t>
            </a:r>
            <a:r>
              <a:rPr lang="fr-FR" dirty="0" smtClean="0"/>
              <a:t>…)</a:t>
            </a:r>
          </a:p>
          <a:p>
            <a:pPr indent="-342900">
              <a:buFont typeface="Wingdings" panose="05000000000000000000" pitchFamily="2" charset="2"/>
              <a:buChar char="Ø"/>
            </a:pPr>
            <a:r>
              <a:rPr lang="fr-FR" b="1" dirty="0" smtClean="0"/>
              <a:t>acquéreurs </a:t>
            </a:r>
            <a:r>
              <a:rPr lang="fr-FR" b="1" dirty="0"/>
              <a:t>de logements « éco-construits »</a:t>
            </a:r>
          </a:p>
          <a:p>
            <a:endParaRPr lang="fr-FR" dirty="0"/>
          </a:p>
        </p:txBody>
      </p:sp>
    </p:spTree>
    <p:extLst>
      <p:ext uri="{BB962C8B-B14F-4D97-AF65-F5344CB8AC3E}">
        <p14:creationId xmlns:p14="http://schemas.microsoft.com/office/powerpoint/2010/main" val="2384616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6984894" cy="817160"/>
          </a:xfrm>
        </p:spPr>
        <p:txBody>
          <a:bodyPr/>
          <a:lstStyle/>
          <a:p>
            <a:r>
              <a:rPr lang="fr-FR" dirty="0" smtClean="0"/>
              <a:t>Eléments de contexte</a:t>
            </a:r>
            <a:endParaRPr lang="fr-FR" dirty="0"/>
          </a:p>
        </p:txBody>
      </p:sp>
      <p:sp>
        <p:nvSpPr>
          <p:cNvPr id="3" name="Espace réservé du contenu 2"/>
          <p:cNvSpPr>
            <a:spLocks noGrp="1"/>
          </p:cNvSpPr>
          <p:nvPr>
            <p:ph idx="1"/>
          </p:nvPr>
        </p:nvSpPr>
        <p:spPr>
          <a:xfrm>
            <a:off x="1043492" y="1988840"/>
            <a:ext cx="7416940" cy="4392488"/>
          </a:xfrm>
        </p:spPr>
        <p:txBody>
          <a:bodyPr>
            <a:normAutofit fontScale="70000" lnSpcReduction="20000"/>
          </a:bodyPr>
          <a:lstStyle/>
          <a:p>
            <a:r>
              <a:rPr lang="fr-FR" dirty="0"/>
              <a:t>Politiques publiques </a:t>
            </a:r>
            <a:r>
              <a:rPr lang="fr-FR" dirty="0" smtClean="0"/>
              <a:t>sur le logement « durable </a:t>
            </a:r>
            <a:r>
              <a:rPr lang="fr-FR" smtClean="0"/>
              <a:t>» sont axées </a:t>
            </a:r>
            <a:r>
              <a:rPr lang="fr-FR" dirty="0"/>
              <a:t>sur des critères de performances énergétiques :  norme BBC, </a:t>
            </a:r>
            <a:r>
              <a:rPr lang="fr-FR" dirty="0" err="1"/>
              <a:t>Bépos</a:t>
            </a:r>
            <a:r>
              <a:rPr lang="fr-FR" dirty="0" smtClean="0"/>
              <a:t>.</a:t>
            </a:r>
          </a:p>
          <a:p>
            <a:endParaRPr lang="fr-FR" dirty="0"/>
          </a:p>
          <a:p>
            <a:r>
              <a:rPr lang="fr-FR" dirty="0" smtClean="0"/>
              <a:t>Construction </a:t>
            </a:r>
            <a:r>
              <a:rPr lang="fr-FR" dirty="0"/>
              <a:t>de logements orientée vers une réduction des dépenses </a:t>
            </a:r>
            <a:r>
              <a:rPr lang="fr-FR" dirty="0" smtClean="0"/>
              <a:t>énergétiques</a:t>
            </a:r>
          </a:p>
          <a:p>
            <a:pPr marL="68580" indent="0">
              <a:buNone/>
            </a:pPr>
            <a:r>
              <a:rPr lang="fr-FR" sz="3800" dirty="0" smtClean="0"/>
              <a:t>≠ </a:t>
            </a:r>
            <a:r>
              <a:rPr lang="fr-FR" dirty="0" smtClean="0"/>
              <a:t>DD = conciliation économique/social/écologique</a:t>
            </a:r>
          </a:p>
          <a:p>
            <a:endParaRPr lang="fr-FR" dirty="0"/>
          </a:p>
          <a:p>
            <a:r>
              <a:rPr lang="fr-FR" dirty="0" smtClean="0"/>
              <a:t>«</a:t>
            </a:r>
            <a:r>
              <a:rPr lang="fr-FR" dirty="0"/>
              <a:t> Modèle » de durabilité : projets d’</a:t>
            </a:r>
            <a:r>
              <a:rPr lang="fr-FR" dirty="0" err="1"/>
              <a:t>écoquartiers</a:t>
            </a:r>
            <a:r>
              <a:rPr lang="fr-FR" dirty="0"/>
              <a:t>, constructions </a:t>
            </a:r>
            <a:r>
              <a:rPr lang="fr-FR" dirty="0" smtClean="0"/>
              <a:t>éco-performantes</a:t>
            </a:r>
          </a:p>
          <a:p>
            <a:endParaRPr lang="fr-FR" dirty="0"/>
          </a:p>
          <a:p>
            <a:r>
              <a:rPr lang="fr-FR" dirty="0" smtClean="0"/>
              <a:t>Problème </a:t>
            </a:r>
            <a:r>
              <a:rPr lang="fr-FR" dirty="0"/>
              <a:t>: caractère </a:t>
            </a:r>
            <a:r>
              <a:rPr lang="fr-FR" dirty="0" smtClean="0"/>
              <a:t>techno-centré (centré sur des innovations techniques)</a:t>
            </a:r>
            <a:endParaRPr lang="fr-FR" dirty="0"/>
          </a:p>
          <a:p>
            <a:pPr marL="68580" indent="0">
              <a:buNone/>
            </a:pPr>
            <a:r>
              <a:rPr lang="fr-FR" dirty="0" smtClean="0">
                <a:sym typeface="Wingdings" panose="05000000000000000000" pitchFamily="2" charset="2"/>
              </a:rPr>
              <a:t></a:t>
            </a:r>
            <a:r>
              <a:rPr lang="fr-FR" dirty="0">
                <a:sym typeface="Wingdings" panose="05000000000000000000" pitchFamily="2" charset="2"/>
              </a:rPr>
              <a:t>Quelle place prend l’habitant recevant la consigne d’éco-citoyenneté </a:t>
            </a:r>
            <a:r>
              <a:rPr lang="fr-FR" dirty="0" smtClean="0">
                <a:sym typeface="Wingdings" panose="05000000000000000000" pitchFamily="2" charset="2"/>
              </a:rPr>
              <a:t>?</a:t>
            </a:r>
          </a:p>
          <a:p>
            <a:pPr marL="68580" indent="0">
              <a:buNone/>
            </a:pPr>
            <a:r>
              <a:rPr lang="fr-FR" dirty="0" smtClean="0">
                <a:sym typeface="Wingdings" panose="05000000000000000000" pitchFamily="2" charset="2"/>
              </a:rPr>
              <a:t> </a:t>
            </a:r>
            <a:r>
              <a:rPr lang="fr-FR" dirty="0">
                <a:sym typeface="Wingdings" panose="05000000000000000000" pitchFamily="2" charset="2"/>
              </a:rPr>
              <a:t>Comment se l’approprie-t-il pour que son mode de vie soit conciliable avec cette notion de « durabilité » ?</a:t>
            </a:r>
            <a:endParaRPr lang="fr-FR" dirty="0"/>
          </a:p>
          <a:p>
            <a:endParaRPr lang="fr-FR" dirty="0"/>
          </a:p>
        </p:txBody>
      </p:sp>
    </p:spTree>
    <p:extLst>
      <p:ext uri="{BB962C8B-B14F-4D97-AF65-F5344CB8AC3E}">
        <p14:creationId xmlns:p14="http://schemas.microsoft.com/office/powerpoint/2010/main" val="961593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1124744"/>
            <a:ext cx="6984894" cy="889168"/>
          </a:xfrm>
        </p:spPr>
        <p:txBody>
          <a:bodyPr>
            <a:noAutofit/>
          </a:bodyPr>
          <a:lstStyle/>
          <a:p>
            <a:r>
              <a:rPr lang="fr-FR" sz="2400" dirty="0" smtClean="0"/>
              <a:t>1. Choix </a:t>
            </a:r>
            <a:r>
              <a:rPr lang="fr-FR" sz="2400" dirty="0"/>
              <a:t>et appropriations d’innovations techniques : la construction d’une « expertise habitante » ?</a:t>
            </a:r>
          </a:p>
        </p:txBody>
      </p:sp>
      <p:sp>
        <p:nvSpPr>
          <p:cNvPr id="3" name="Espace réservé du contenu 2"/>
          <p:cNvSpPr>
            <a:spLocks noGrp="1"/>
          </p:cNvSpPr>
          <p:nvPr>
            <p:ph idx="1"/>
          </p:nvPr>
        </p:nvSpPr>
        <p:spPr>
          <a:xfrm>
            <a:off x="1043492" y="2060848"/>
            <a:ext cx="7200916" cy="4320480"/>
          </a:xfrm>
        </p:spPr>
        <p:txBody>
          <a:bodyPr>
            <a:normAutofit fontScale="77500" lnSpcReduction="20000"/>
          </a:bodyPr>
          <a:lstStyle/>
          <a:p>
            <a:pPr marL="68580" indent="0">
              <a:buNone/>
            </a:pPr>
            <a:r>
              <a:rPr lang="fr-FR" dirty="0" smtClean="0"/>
              <a:t>Innovations </a:t>
            </a:r>
            <a:r>
              <a:rPr lang="fr-FR" dirty="0"/>
              <a:t>techniques sont nombreuses et en constante </a:t>
            </a:r>
            <a:r>
              <a:rPr lang="fr-FR" dirty="0" smtClean="0"/>
              <a:t>évolution :</a:t>
            </a:r>
            <a:endParaRPr lang="fr-FR" dirty="0"/>
          </a:p>
          <a:p>
            <a:endParaRPr lang="fr-FR" dirty="0"/>
          </a:p>
          <a:p>
            <a:pPr>
              <a:buFont typeface="Wingdings"/>
              <a:buChar char="à"/>
            </a:pPr>
            <a:r>
              <a:rPr lang="fr-FR" dirty="0"/>
              <a:t>Systèmes de construction, de chauffage, de ventilation contrôlée et autorégulée, matériaux utilisés pour l’ossature, l’isolation, construction bioclimatique, vitrage des fenêtres, installation d’équipements solaires afin de chauffer l’eau ou de produire de l’énergie, rupture des ponts thermiques, domotique, préfabrication en atelier : </a:t>
            </a:r>
            <a:r>
              <a:rPr lang="fr-FR" b="1" dirty="0"/>
              <a:t>un ensemble complexe d’éléments et de choix techniques s’offre au futur habitant. </a:t>
            </a:r>
            <a:endParaRPr lang="fr-FR" b="1" dirty="0" smtClean="0"/>
          </a:p>
          <a:p>
            <a:pPr>
              <a:buFont typeface="Wingdings"/>
              <a:buChar char="à"/>
            </a:pPr>
            <a:endParaRPr lang="fr-FR" b="1" dirty="0" smtClean="0"/>
          </a:p>
          <a:p>
            <a:pPr marL="68580" indent="0">
              <a:buNone/>
            </a:pPr>
            <a:r>
              <a:rPr lang="fr-FR" dirty="0"/>
              <a:t>MAIS l’habitant est invité à une </a:t>
            </a:r>
            <a:r>
              <a:rPr lang="fr-FR" b="1" dirty="0"/>
              <a:t>démarche active</a:t>
            </a:r>
            <a:r>
              <a:rPr lang="fr-FR" dirty="0"/>
              <a:t>. </a:t>
            </a:r>
          </a:p>
          <a:p>
            <a:pPr marL="68580" indent="0">
              <a:buNone/>
            </a:pPr>
            <a:r>
              <a:rPr lang="fr-FR" dirty="0">
                <a:sym typeface="Wingdings" pitchFamily="2" charset="2"/>
              </a:rPr>
              <a:t> Recherche d’information importante, comparaison des offres et possibilités, familiarisation avec les techniques innovantes.</a:t>
            </a:r>
            <a:endParaRPr lang="fr-FR" dirty="0"/>
          </a:p>
          <a:p>
            <a:pPr>
              <a:buFont typeface="Wingdings"/>
              <a:buChar char="à"/>
            </a:pPr>
            <a:endParaRPr lang="fr-FR" b="1" dirty="0" smtClean="0"/>
          </a:p>
          <a:p>
            <a:pPr>
              <a:buFont typeface="Wingdings"/>
              <a:buChar char="à"/>
            </a:pPr>
            <a:endParaRPr lang="fr-FR" b="1" dirty="0"/>
          </a:p>
          <a:p>
            <a:endParaRPr lang="fr-FR" dirty="0"/>
          </a:p>
        </p:txBody>
      </p:sp>
    </p:spTree>
    <p:extLst>
      <p:ext uri="{BB962C8B-B14F-4D97-AF65-F5344CB8AC3E}">
        <p14:creationId xmlns:p14="http://schemas.microsoft.com/office/powerpoint/2010/main" val="531274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492" y="1124744"/>
            <a:ext cx="6777317" cy="4707885"/>
          </a:xfrm>
        </p:spPr>
        <p:txBody>
          <a:bodyPr/>
          <a:lstStyle/>
          <a:p>
            <a:r>
              <a:rPr lang="fr-FR" dirty="0"/>
              <a:t>Apparition d’une pièce nouvelle, pièce-maîtresse de la maison éco-construite : </a:t>
            </a:r>
          </a:p>
          <a:p>
            <a:pPr marL="68580" indent="0">
              <a:buNone/>
            </a:pPr>
            <a:r>
              <a:rPr lang="fr-FR" dirty="0"/>
              <a:t>le local technique</a:t>
            </a:r>
          </a:p>
          <a:p>
            <a:endParaRPr lang="fr-FR" dirty="0"/>
          </a:p>
        </p:txBody>
      </p:sp>
      <p:pic>
        <p:nvPicPr>
          <p:cNvPr id="4" name="Imag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2420888"/>
            <a:ext cx="2778288" cy="3566001"/>
          </a:xfrm>
          <a:prstGeom prst="rect">
            <a:avLst/>
          </a:prstGeom>
          <a:noFill/>
          <a:ln>
            <a:noFill/>
          </a:ln>
        </p:spPr>
      </p:pic>
      <p:pic>
        <p:nvPicPr>
          <p:cNvPr id="5" name="Imag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6016" y="2431683"/>
            <a:ext cx="2778289" cy="3555206"/>
          </a:xfrm>
          <a:prstGeom prst="rect">
            <a:avLst/>
          </a:prstGeom>
          <a:noFill/>
          <a:ln>
            <a:noFill/>
          </a:ln>
        </p:spPr>
      </p:pic>
    </p:spTree>
    <p:extLst>
      <p:ext uri="{BB962C8B-B14F-4D97-AF65-F5344CB8AC3E}">
        <p14:creationId xmlns:p14="http://schemas.microsoft.com/office/powerpoint/2010/main" val="313370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492" y="1124744"/>
            <a:ext cx="6777317" cy="4707885"/>
          </a:xfrm>
        </p:spPr>
        <p:txBody>
          <a:bodyPr>
            <a:normAutofit fontScale="92500" lnSpcReduction="10000"/>
          </a:bodyPr>
          <a:lstStyle/>
          <a:p>
            <a:r>
              <a:rPr lang="fr-FR" dirty="0">
                <a:sym typeface="Wingdings" pitchFamily="2" charset="2"/>
              </a:rPr>
              <a:t>Les habitants ont </a:t>
            </a:r>
            <a:r>
              <a:rPr lang="fr-FR" dirty="0" smtClean="0">
                <a:sym typeface="Wingdings" pitchFamily="2" charset="2"/>
              </a:rPr>
              <a:t>des appropriations </a:t>
            </a:r>
            <a:r>
              <a:rPr lang="fr-FR" dirty="0">
                <a:sym typeface="Wingdings" pitchFamily="2" charset="2"/>
              </a:rPr>
              <a:t>différenciées des innovations , qu’ils mettent en pratique selon leur propre « savoir habiter </a:t>
            </a:r>
            <a:r>
              <a:rPr lang="fr-FR" dirty="0" smtClean="0">
                <a:sym typeface="Wingdings" pitchFamily="2" charset="2"/>
              </a:rPr>
              <a:t>».   </a:t>
            </a:r>
            <a:r>
              <a:rPr lang="fr-FR" dirty="0">
                <a:sym typeface="Wingdings" pitchFamily="2" charset="2"/>
              </a:rPr>
              <a:t>(Renauld, 2014 : « virtuosité » de l’habitant)</a:t>
            </a:r>
          </a:p>
          <a:p>
            <a:endParaRPr lang="fr-FR" dirty="0"/>
          </a:p>
          <a:p>
            <a:r>
              <a:rPr lang="fr-FR" dirty="0" smtClean="0"/>
              <a:t>Exemple </a:t>
            </a:r>
            <a:r>
              <a:rPr lang="fr-FR" dirty="0"/>
              <a:t>de la VMC double-flux</a:t>
            </a:r>
          </a:p>
          <a:p>
            <a:pPr marL="68580" indent="0">
              <a:buNone/>
            </a:pPr>
            <a:r>
              <a:rPr lang="fr-FR" dirty="0">
                <a:sym typeface="Wingdings" pitchFamily="2" charset="2"/>
              </a:rPr>
              <a:t>peut contredire les représentations d’un air « sain » : </a:t>
            </a:r>
            <a:r>
              <a:rPr lang="fr-FR" dirty="0" smtClean="0">
                <a:sym typeface="Wingdings" pitchFamily="2" charset="2"/>
              </a:rPr>
              <a:t>hygiénisme </a:t>
            </a:r>
            <a:r>
              <a:rPr lang="fr-FR" dirty="0">
                <a:sym typeface="Wingdings" pitchFamily="2" charset="2"/>
              </a:rPr>
              <a:t>diffusé il y a plusieurs décennies (où l’air extérieur vient assainir l’intérieur)</a:t>
            </a:r>
          </a:p>
          <a:p>
            <a:pPr marL="68580" indent="0">
              <a:buNone/>
            </a:pPr>
            <a:r>
              <a:rPr lang="fr-FR" dirty="0">
                <a:sym typeface="Wingdings" pitchFamily="2" charset="2"/>
              </a:rPr>
              <a:t> la conception technique d’un logement « durable » peut heurter des pratiques quotidiennes et intériorisées</a:t>
            </a:r>
            <a:endParaRPr lang="fr-FR" dirty="0"/>
          </a:p>
          <a:p>
            <a:endParaRPr lang="fr-FR" dirty="0"/>
          </a:p>
        </p:txBody>
      </p:sp>
    </p:spTree>
    <p:extLst>
      <p:ext uri="{BB962C8B-B14F-4D97-AF65-F5344CB8AC3E}">
        <p14:creationId xmlns:p14="http://schemas.microsoft.com/office/powerpoint/2010/main" val="9312254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209</TotalTime>
  <Words>508</Words>
  <Application>Microsoft Office PowerPoint</Application>
  <PresentationFormat>Affichage à l'écran (4:3)</PresentationFormat>
  <Paragraphs>81</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Austin</vt:lpstr>
      <vt:lpstr>L’habitant, acteur du logement « durable » ?  Quelle(s) éducation(s) pour quelle(s) transition(s) ?</vt:lpstr>
      <vt:lpstr>Plan</vt:lpstr>
      <vt:lpstr>Thèse de sociologie sur les constructions et représentations de l’habitat « durable » en Alsace.</vt:lpstr>
      <vt:lpstr>Lien à l’éducation aux transitions</vt:lpstr>
      <vt:lpstr>Enquête de terrain (Alsace, en cours)</vt:lpstr>
      <vt:lpstr>Eléments de contexte</vt:lpstr>
      <vt:lpstr>1. Choix et appropriations d’innovations techniques : la construction d’une « expertise habitante » ?</vt:lpstr>
      <vt:lpstr>Présentation PowerPoint</vt:lpstr>
      <vt:lpstr>Présentation PowerPoint</vt:lpstr>
      <vt:lpstr>2. Modes et trajectoires de vie, un croisement d’enjeux : quelle « durabilité » de l’habitat dans leur conciliation ?</vt:lpstr>
      <vt:lpstr>Présentation PowerPoint</vt:lpstr>
      <vt:lpstr>Présentation PowerPoint</vt:lpstr>
      <vt:lpstr>Réflexion critique sur la notion d’« éducation »</vt:lpstr>
      <vt:lpstr>Présentation PowerPoint</vt:lpstr>
      <vt:lpstr>La place du citoyen ?</vt:lpstr>
      <vt:lpstr>Merci à toutes et tous pour votre attention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L’habitant, acteur du logement « durable » ?  Quelle(s) éducation(s) pour quelle(s) transition(s) ?</dc:title>
  <dc:creator>CRESS</dc:creator>
  <cp:lastModifiedBy>CRESS</cp:lastModifiedBy>
  <cp:revision>11</cp:revision>
  <cp:lastPrinted>2014-12-20T11:01:30Z</cp:lastPrinted>
  <dcterms:created xsi:type="dcterms:W3CDTF">2014-12-19T09:10:53Z</dcterms:created>
  <dcterms:modified xsi:type="dcterms:W3CDTF">2014-12-20T11:25:13Z</dcterms:modified>
</cp:coreProperties>
</file>