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1"/>
  </p:notesMasterIdLst>
  <p:sldIdLst>
    <p:sldId id="257" r:id="rId3"/>
    <p:sldId id="273" r:id="rId4"/>
    <p:sldId id="274" r:id="rId5"/>
    <p:sldId id="275" r:id="rId6"/>
    <p:sldId id="276" r:id="rId7"/>
    <p:sldId id="277" r:id="rId8"/>
    <p:sldId id="288" r:id="rId9"/>
    <p:sldId id="290" r:id="rId10"/>
    <p:sldId id="292" r:id="rId11"/>
    <p:sldId id="282" r:id="rId12"/>
    <p:sldId id="291" r:id="rId13"/>
    <p:sldId id="284" r:id="rId14"/>
    <p:sldId id="285" r:id="rId15"/>
    <p:sldId id="280" r:id="rId16"/>
    <p:sldId id="286" r:id="rId17"/>
    <p:sldId id="281" r:id="rId18"/>
    <p:sldId id="283" r:id="rId19"/>
    <p:sldId id="263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odfroy\AppData\Local\Temp\Syst&#232;le%20Herbager.xls" TargetMode="External"/><Relationship Id="rId1" Type="http://schemas.openxmlformats.org/officeDocument/2006/relationships/image" Target="../media/image17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odfroy\AppData\Local\Temp\Syst&#232;le%20Herbager.xls" TargetMode="External"/><Relationship Id="rId1" Type="http://schemas.openxmlformats.org/officeDocument/2006/relationships/image" Target="../media/image18.jp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odfroy\Desktop\10%20ans%20exp&#233;%20syst&#232;me\Systeme%20SPCE.xlsx" TargetMode="External"/><Relationship Id="rId1" Type="http://schemas.openxmlformats.org/officeDocument/2006/relationships/image" Target="../media/image23.jp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Godfroy\Desktop\10%20ans%20exp&#233;%20syst&#232;me\Systeme%20SPCE.xlsx" TargetMode="External"/><Relationship Id="rId1" Type="http://schemas.openxmlformats.org/officeDocument/2006/relationships/image" Target="../media/image24.jp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odfroy\Desktop\10%20ans%20exp&#233;%20syst&#232;me\Systeme%20SPCE.xlsx" TargetMode="External"/><Relationship Id="rId1" Type="http://schemas.openxmlformats.org/officeDocument/2006/relationships/image" Target="../media/image18.jp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odfroy\Desktop\10%20ans%20exp&#233;%20syst&#232;me\Systeme%20SPCE.xlsx" TargetMode="External"/><Relationship Id="rId1" Type="http://schemas.openxmlformats.org/officeDocument/2006/relationships/image" Target="../media/image23.jp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Godfroy\Desktop\10%20ans%20exp&#233;%20syst&#232;me\Systeme%20SPCE.xlsx" TargetMode="External"/><Relationship Id="rId1" Type="http://schemas.openxmlformats.org/officeDocument/2006/relationships/image" Target="../media/image24.jp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odfroy\Desktop\10%20ans%20exp&#233;%20syst&#232;me\Systeme%20SPCE.xlsx" TargetMode="External"/><Relationship Id="rId1" Type="http://schemas.openxmlformats.org/officeDocument/2006/relationships/image" Target="../media/image18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Production Lait et Viande</a:t>
            </a:r>
          </a:p>
        </c:rich>
      </c:tx>
      <c:layout>
        <c:manualLayout>
          <c:xMode val="edge"/>
          <c:yMode val="edge"/>
          <c:x val="0.18810273542493999"/>
          <c:y val="6.021486764285449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666280135540501"/>
          <c:y val="0.215893384727497"/>
          <c:w val="0.49558030158764699"/>
          <c:h val="0.70984457544962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Feuil1!$B$66</c:f>
              <c:strCache>
                <c:ptCount val="1"/>
                <c:pt idx="0">
                  <c:v>Product° Lait (L)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Feuil1!$C$64:$G$64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Feuil1!$C$66:$G$66</c:f>
              <c:numCache>
                <c:formatCode>General</c:formatCode>
                <c:ptCount val="5"/>
                <c:pt idx="0">
                  <c:v>191626</c:v>
                </c:pt>
                <c:pt idx="1">
                  <c:v>208301</c:v>
                </c:pt>
                <c:pt idx="2">
                  <c:v>199318</c:v>
                </c:pt>
                <c:pt idx="3">
                  <c:v>181061</c:v>
                </c:pt>
                <c:pt idx="4">
                  <c:v>168097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09888"/>
        <c:axId val="107873024"/>
      </c:barChart>
      <c:lineChart>
        <c:grouping val="standard"/>
        <c:varyColors val="0"/>
        <c:ser>
          <c:idx val="2"/>
          <c:order val="1"/>
          <c:tx>
            <c:strRef>
              <c:f>Feuil1!$B$68</c:f>
              <c:strCache>
                <c:ptCount val="1"/>
                <c:pt idx="0">
                  <c:v>Product° Viande</c:v>
                </c:pt>
              </c:strCache>
            </c:strRef>
          </c:tx>
          <c:spPr>
            <a:ln w="127000">
              <a:solidFill>
                <a:srgbClr val="B22718"/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accent2">
                  <a:lumMod val="75000"/>
                </a:schemeClr>
              </a:solidFill>
              <a:ln w="76200">
                <a:solidFill>
                  <a:srgbClr val="B22718"/>
                </a:solidFill>
                <a:prstDash val="solid"/>
              </a:ln>
            </c:spPr>
          </c:marker>
          <c:cat>
            <c:numRef>
              <c:f>Feuil1!$C$64:$G$64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Feuil1!$C$68:$G$68</c:f>
              <c:numCache>
                <c:formatCode>General</c:formatCode>
                <c:ptCount val="5"/>
                <c:pt idx="0">
                  <c:v>12.85</c:v>
                </c:pt>
                <c:pt idx="1">
                  <c:v>32.049999999999997</c:v>
                </c:pt>
                <c:pt idx="2">
                  <c:v>32.85</c:v>
                </c:pt>
                <c:pt idx="3">
                  <c:v>24.3</c:v>
                </c:pt>
                <c:pt idx="4">
                  <c:v>14.65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875328"/>
        <c:axId val="85430272"/>
      </c:lineChart>
      <c:catAx>
        <c:axId val="6590988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078730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78730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Lait Produit (Litres)</a:t>
                </a:r>
              </a:p>
            </c:rich>
          </c:tx>
          <c:layout>
            <c:manualLayout>
              <c:xMode val="edge"/>
              <c:yMode val="edge"/>
              <c:x val="2.5833294535395599E-2"/>
              <c:y val="0.32980837828207898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65909888"/>
        <c:crosses val="autoZero"/>
        <c:crossBetween val="between"/>
      </c:valAx>
      <c:catAx>
        <c:axId val="107875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430272"/>
        <c:crosses val="autoZero"/>
        <c:auto val="0"/>
        <c:lblAlgn val="ctr"/>
        <c:lblOffset val="100"/>
        <c:noMultiLvlLbl val="0"/>
      </c:catAx>
      <c:valAx>
        <c:axId val="85430272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UGB Viande vendues</a:t>
                </a:r>
              </a:p>
            </c:rich>
          </c:tx>
          <c:layout>
            <c:manualLayout>
              <c:xMode val="edge"/>
              <c:yMode val="edge"/>
              <c:x val="0.77714366176071503"/>
              <c:y val="0.327391184623283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07875328"/>
        <c:crosses val="max"/>
        <c:crossBetween val="between"/>
      </c:valAx>
      <c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519069367234405"/>
          <c:y val="0.22123940064478301"/>
          <c:w val="0.19605368187321201"/>
          <c:h val="0.70957691236446996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45009074410201"/>
          <c:y val="0.159468697227823"/>
          <c:w val="0.80762250453720497"/>
          <c:h val="0.691031021320568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Feuil1!$B$93</c:f>
              <c:strCache>
                <c:ptCount val="1"/>
                <c:pt idx="0">
                  <c:v>Produit_Brut (PB)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Feuil1!$C$91:$H$91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Moyenne</c:v>
                </c:pt>
              </c:strCache>
            </c:strRef>
          </c:cat>
          <c:val>
            <c:numRef>
              <c:f>Feuil1!$C$93:$H$93</c:f>
              <c:numCache>
                <c:formatCode>#,##0\ "€"</c:formatCode>
                <c:ptCount val="6"/>
                <c:pt idx="0">
                  <c:v>113956</c:v>
                </c:pt>
                <c:pt idx="1">
                  <c:v>148484</c:v>
                </c:pt>
                <c:pt idx="2">
                  <c:v>136399</c:v>
                </c:pt>
                <c:pt idx="3">
                  <c:v>119896</c:v>
                </c:pt>
                <c:pt idx="4">
                  <c:v>114931</c:v>
                </c:pt>
                <c:pt idx="5">
                  <c:v>126733.2</c:v>
                </c:pt>
              </c:numCache>
            </c:numRef>
          </c:val>
        </c:ser>
        <c:ser>
          <c:idx val="3"/>
          <c:order val="1"/>
          <c:tx>
            <c:strRef>
              <c:f>Feuil1!$B$95</c:f>
              <c:strCache>
                <c:ptCount val="1"/>
                <c:pt idx="0">
                  <c:v>Ch_Opé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Feuil1!$C$91:$H$91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Moyenne</c:v>
                </c:pt>
              </c:strCache>
            </c:strRef>
          </c:cat>
          <c:val>
            <c:numRef>
              <c:f>Feuil1!$C$95:$H$95</c:f>
              <c:numCache>
                <c:formatCode>#,##0\ "€"</c:formatCode>
                <c:ptCount val="6"/>
                <c:pt idx="0">
                  <c:v>15421</c:v>
                </c:pt>
                <c:pt idx="1">
                  <c:v>15759</c:v>
                </c:pt>
                <c:pt idx="2">
                  <c:v>14948</c:v>
                </c:pt>
                <c:pt idx="3">
                  <c:v>14407</c:v>
                </c:pt>
                <c:pt idx="4">
                  <c:v>12032</c:v>
                </c:pt>
                <c:pt idx="5">
                  <c:v>14513.4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292224"/>
        <c:axId val="116298112"/>
      </c:barChart>
      <c:catAx>
        <c:axId val="11629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16298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298112"/>
        <c:scaling>
          <c:orientation val="minMax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#,##0\ &quot;€&quot;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16292224"/>
        <c:crosses val="autoZero"/>
        <c:crossBetween val="between"/>
      </c:valAx>
      <c:spPr>
        <a:blipFill>
          <a:blip xmlns:r="http://schemas.openxmlformats.org/officeDocument/2006/relationships" r:embed="rId1"/>
          <a:stretch>
            <a:fillRect/>
          </a:stretch>
        </a:blipFill>
        <a:ln w="25400">
          <a:noFill/>
        </a:ln>
      </c:spPr>
    </c:plotArea>
    <c:legend>
      <c:legendPos val="t"/>
      <c:layout>
        <c:manualLayout>
          <c:xMode val="edge"/>
          <c:yMode val="edge"/>
          <c:x val="0.33030852994555399"/>
          <c:y val="1.6611322627898301E-2"/>
          <c:w val="0.499092558983666"/>
          <c:h val="7.973434861391169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Production annuelle lait et viande</a:t>
            </a:r>
          </a:p>
        </c:rich>
      </c:tx>
      <c:layout>
        <c:manualLayout>
          <c:xMode val="edge"/>
          <c:yMode val="edge"/>
          <c:x val="0.140149847139239"/>
          <c:y val="3.866910774313629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624533012741"/>
          <c:y val="0.17160068286394001"/>
          <c:w val="0.55334959434847297"/>
          <c:h val="0.656534954407295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Feuil1!$B$65</c:f>
              <c:strCache>
                <c:ptCount val="1"/>
                <c:pt idx="0">
                  <c:v>Lait produit (L)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Feuil1!$C$63:$G$64</c:f>
              <c:strCache>
                <c:ptCount val="5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</c:strCache>
            </c:strRef>
          </c:cat>
          <c:val>
            <c:numRef>
              <c:f>Feuil1!$C$65:$G$65</c:f>
              <c:numCache>
                <c:formatCode>General</c:formatCode>
                <c:ptCount val="5"/>
                <c:pt idx="0">
                  <c:v>295502</c:v>
                </c:pt>
                <c:pt idx="1">
                  <c:v>323067</c:v>
                </c:pt>
                <c:pt idx="2">
                  <c:v>359139</c:v>
                </c:pt>
                <c:pt idx="3">
                  <c:v>361155</c:v>
                </c:pt>
                <c:pt idx="4">
                  <c:v>299900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545024"/>
        <c:axId val="118563584"/>
      </c:barChart>
      <c:lineChart>
        <c:grouping val="standard"/>
        <c:varyColors val="0"/>
        <c:ser>
          <c:idx val="2"/>
          <c:order val="1"/>
          <c:tx>
            <c:strRef>
              <c:f>Feuil1!$B$69</c:f>
              <c:strCache>
                <c:ptCount val="1"/>
                <c:pt idx="0">
                  <c:v>Product° Viande</c:v>
                </c:pt>
              </c:strCache>
            </c:strRef>
          </c:tx>
          <c:spPr>
            <a:ln w="762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Feuil1!$C$63:$G$64</c:f>
              <c:strCache>
                <c:ptCount val="5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</c:strCache>
            </c:strRef>
          </c:cat>
          <c:val>
            <c:numRef>
              <c:f>Feuil1!$C$69:$G$69</c:f>
              <c:numCache>
                <c:formatCode>General</c:formatCode>
                <c:ptCount val="5"/>
                <c:pt idx="0">
                  <c:v>36.35</c:v>
                </c:pt>
                <c:pt idx="1">
                  <c:v>29.25</c:v>
                </c:pt>
                <c:pt idx="2">
                  <c:v>35.9</c:v>
                </c:pt>
                <c:pt idx="3">
                  <c:v>38.4</c:v>
                </c:pt>
                <c:pt idx="4">
                  <c:v>18.75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565120"/>
        <c:axId val="118566912"/>
      </c:lineChart>
      <c:catAx>
        <c:axId val="11854502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185635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8563584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18545024"/>
        <c:crosses val="autoZero"/>
        <c:crossBetween val="between"/>
      </c:valAx>
      <c:catAx>
        <c:axId val="118565120"/>
        <c:scaling>
          <c:orientation val="minMax"/>
        </c:scaling>
        <c:delete val="1"/>
        <c:axPos val="b"/>
        <c:majorTickMark val="out"/>
        <c:minorTickMark val="none"/>
        <c:tickLblPos val="nextTo"/>
        <c:crossAx val="118566912"/>
        <c:crosses val="autoZero"/>
        <c:auto val="0"/>
        <c:lblAlgn val="ctr"/>
        <c:lblOffset val="100"/>
        <c:noMultiLvlLbl val="0"/>
      </c:catAx>
      <c:valAx>
        <c:axId val="118566912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UGB Viande</a:t>
                </a:r>
              </a:p>
            </c:rich>
          </c:tx>
          <c:layout>
            <c:manualLayout>
              <c:xMode val="edge"/>
              <c:yMode val="edge"/>
              <c:x val="0.75982657871047599"/>
              <c:y val="0.402905180500624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18565120"/>
        <c:crosses val="max"/>
        <c:crossBetween val="between"/>
      </c:valAx>
      <c:spPr>
        <a:blipFill>
          <a:blip xmlns:r="http://schemas.openxmlformats.org/officeDocument/2006/relationships" r:embed="rId1"/>
          <a:stretch>
            <a:fillRect/>
          </a:stretch>
        </a:blip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377143304442102"/>
          <c:y val="0.24454096276891299"/>
          <c:w val="0.17578955947417699"/>
          <c:h val="0.44514538123699599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010087907974101"/>
          <c:y val="0.12723083332804599"/>
          <c:w val="0.75762999839092604"/>
          <c:h val="0.742196392429559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Feuil1!$B$78</c:f>
              <c:strCache>
                <c:ptCount val="1"/>
                <c:pt idx="0">
                  <c:v>Blé (Qx)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Feuil1!$C$63:$G$63</c:f>
              <c:strCache>
                <c:ptCount val="5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</c:strCache>
            </c:strRef>
          </c:cat>
          <c:val>
            <c:numRef>
              <c:f>Feuil1!$C$78:$G$78</c:f>
              <c:numCache>
                <c:formatCode>General</c:formatCode>
                <c:ptCount val="5"/>
                <c:pt idx="0">
                  <c:v>580.42999999999938</c:v>
                </c:pt>
                <c:pt idx="1">
                  <c:v>729.28</c:v>
                </c:pt>
                <c:pt idx="2">
                  <c:v>820.82999999999947</c:v>
                </c:pt>
                <c:pt idx="3">
                  <c:v>261.60000000000002</c:v>
                </c:pt>
                <c:pt idx="4">
                  <c:v>603.26</c:v>
                </c:pt>
              </c:numCache>
            </c:numRef>
          </c:val>
        </c:ser>
        <c:ser>
          <c:idx val="1"/>
          <c:order val="1"/>
          <c:tx>
            <c:strRef>
              <c:f>Feuil1!$B$79</c:f>
              <c:strCache>
                <c:ptCount val="1"/>
                <c:pt idx="0">
                  <c:v>Seigle (Qx)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Feuil1!$C$63:$G$63</c:f>
              <c:strCache>
                <c:ptCount val="5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</c:strCache>
            </c:strRef>
          </c:cat>
          <c:val>
            <c:numRef>
              <c:f>Feuil1!$C$79:$G$79</c:f>
              <c:numCache>
                <c:formatCode>General</c:formatCode>
                <c:ptCount val="5"/>
                <c:pt idx="0">
                  <c:v>294.98</c:v>
                </c:pt>
                <c:pt idx="1">
                  <c:v>348.64</c:v>
                </c:pt>
                <c:pt idx="2">
                  <c:v>28.15</c:v>
                </c:pt>
                <c:pt idx="3">
                  <c:v>328.85</c:v>
                </c:pt>
                <c:pt idx="4">
                  <c:v>30.33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584448"/>
        <c:axId val="118585984"/>
      </c:barChart>
      <c:catAx>
        <c:axId val="118584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18585984"/>
        <c:crosses val="autoZero"/>
        <c:auto val="1"/>
        <c:lblAlgn val="ctr"/>
        <c:lblOffset val="100"/>
        <c:noMultiLvlLbl val="0"/>
      </c:catAx>
      <c:valAx>
        <c:axId val="1185859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18584448"/>
        <c:crosses val="autoZero"/>
        <c:crossBetween val="between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3.2036988995905202E-4"/>
          <c:y val="0.29749343856999899"/>
          <c:w val="0.13615586588581899"/>
          <c:h val="0.36521056850217498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000"/>
      </a:pPr>
      <a:endParaRPr lang="fr-FR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395716251523"/>
          <c:y val="0.14324343227860001"/>
          <c:w val="0.87067916150615798"/>
          <c:h val="0.73783881154826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Feuil1!$B$87</c:f>
              <c:strCache>
                <c:ptCount val="1"/>
                <c:pt idx="0">
                  <c:v>Produit_Brut (PB)</c:v>
                </c:pt>
              </c:strCache>
            </c:strRef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Feuil1!$C$85:$H$86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Moyenne</c:v>
                </c:pt>
              </c:strCache>
            </c:strRef>
          </c:cat>
          <c:val>
            <c:numRef>
              <c:f>Feuil1!$C$87:$H$87</c:f>
              <c:numCache>
                <c:formatCode>_("€"* #,##0_);_("€"* \(#,##0\);_("€"* "-"_);_(@_)</c:formatCode>
                <c:ptCount val="6"/>
                <c:pt idx="0">
                  <c:v>249000</c:v>
                </c:pt>
                <c:pt idx="1">
                  <c:v>272753</c:v>
                </c:pt>
                <c:pt idx="2">
                  <c:v>315819</c:v>
                </c:pt>
                <c:pt idx="3">
                  <c:v>295459</c:v>
                </c:pt>
                <c:pt idx="4">
                  <c:v>246780</c:v>
                </c:pt>
                <c:pt idx="5">
                  <c:v>275962.2</c:v>
                </c:pt>
              </c:numCache>
            </c:numRef>
          </c:val>
        </c:ser>
        <c:ser>
          <c:idx val="2"/>
          <c:order val="1"/>
          <c:tx>
            <c:strRef>
              <c:f>Feuil1!$B$89</c:f>
              <c:strCache>
                <c:ptCount val="1"/>
                <c:pt idx="0">
                  <c:v>Ch_Opé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Feuil1!$C$85:$H$86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Moyenne</c:v>
                </c:pt>
              </c:strCache>
            </c:strRef>
          </c:cat>
          <c:val>
            <c:numRef>
              <c:f>Feuil1!$C$89:$H$89</c:f>
              <c:numCache>
                <c:formatCode>_("€"* #,##0_);_("€"* \(#,##0\);_("€"* "-"_);_(@_)</c:formatCode>
                <c:ptCount val="6"/>
                <c:pt idx="0">
                  <c:v>43256</c:v>
                </c:pt>
                <c:pt idx="1">
                  <c:v>46319</c:v>
                </c:pt>
                <c:pt idx="2">
                  <c:v>46939</c:v>
                </c:pt>
                <c:pt idx="3">
                  <c:v>46651</c:v>
                </c:pt>
                <c:pt idx="4">
                  <c:v>53452</c:v>
                </c:pt>
                <c:pt idx="5">
                  <c:v>47323.4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598656"/>
        <c:axId val="118625024"/>
      </c:barChart>
      <c:catAx>
        <c:axId val="11859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18625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8625024"/>
        <c:scaling>
          <c:orientation val="minMax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_(&quot;€&quot;* #,##0_);_(&quot;€&quot;* \(#,##0\);_(&quot;€&quot;* &quot;-&quot;_);_(@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18598656"/>
        <c:crosses val="autoZero"/>
        <c:crossBetween val="between"/>
      </c:valAx>
      <c:spPr>
        <a:blipFill>
          <a:blip xmlns:r="http://schemas.openxmlformats.org/officeDocument/2006/relationships" r:embed="rId1"/>
          <a:stretch>
            <a:fillRect/>
          </a:stretch>
        </a:blip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1283436625695001"/>
          <c:y val="2.1621650155260401E-2"/>
          <c:w val="0.44913789415942801"/>
          <c:h val="0.1706973797783150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Production annuelle lait et viande</a:t>
            </a:r>
          </a:p>
        </c:rich>
      </c:tx>
      <c:layout>
        <c:manualLayout>
          <c:xMode val="edge"/>
          <c:yMode val="edge"/>
          <c:x val="0.140149847139239"/>
          <c:y val="3.866910774313629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624533012741"/>
          <c:y val="0.17160068286394001"/>
          <c:w val="0.55334959434847297"/>
          <c:h val="0.656534954407295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Feuil1!$B$65</c:f>
              <c:strCache>
                <c:ptCount val="1"/>
                <c:pt idx="0">
                  <c:v>Lait produit (L)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Feuil1!$C$63:$G$64</c:f>
              <c:strCache>
                <c:ptCount val="5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</c:strCache>
            </c:strRef>
          </c:cat>
          <c:val>
            <c:numRef>
              <c:f>Feuil1!$C$65:$G$65</c:f>
              <c:numCache>
                <c:formatCode>General</c:formatCode>
                <c:ptCount val="5"/>
                <c:pt idx="0">
                  <c:v>295502</c:v>
                </c:pt>
                <c:pt idx="1">
                  <c:v>323067</c:v>
                </c:pt>
                <c:pt idx="2">
                  <c:v>359139</c:v>
                </c:pt>
                <c:pt idx="3">
                  <c:v>361155</c:v>
                </c:pt>
                <c:pt idx="4">
                  <c:v>299900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835136"/>
        <c:axId val="37837056"/>
      </c:barChart>
      <c:lineChart>
        <c:grouping val="standard"/>
        <c:varyColors val="0"/>
        <c:ser>
          <c:idx val="2"/>
          <c:order val="1"/>
          <c:tx>
            <c:strRef>
              <c:f>Feuil1!$B$69</c:f>
              <c:strCache>
                <c:ptCount val="1"/>
                <c:pt idx="0">
                  <c:v>Product° Viande</c:v>
                </c:pt>
              </c:strCache>
            </c:strRef>
          </c:tx>
          <c:spPr>
            <a:ln w="762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Feuil1!$C$63:$G$64</c:f>
              <c:strCache>
                <c:ptCount val="5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</c:strCache>
            </c:strRef>
          </c:cat>
          <c:val>
            <c:numRef>
              <c:f>Feuil1!$C$69:$G$69</c:f>
              <c:numCache>
                <c:formatCode>General</c:formatCode>
                <c:ptCount val="5"/>
                <c:pt idx="0">
                  <c:v>36.35</c:v>
                </c:pt>
                <c:pt idx="1">
                  <c:v>29.25</c:v>
                </c:pt>
                <c:pt idx="2">
                  <c:v>35.9</c:v>
                </c:pt>
                <c:pt idx="3">
                  <c:v>38.4</c:v>
                </c:pt>
                <c:pt idx="4">
                  <c:v>18.75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42944"/>
        <c:axId val="37844480"/>
      </c:lineChart>
      <c:catAx>
        <c:axId val="3783513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378370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783705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37835136"/>
        <c:crosses val="autoZero"/>
        <c:crossBetween val="between"/>
      </c:valAx>
      <c:catAx>
        <c:axId val="37842944"/>
        <c:scaling>
          <c:orientation val="minMax"/>
        </c:scaling>
        <c:delete val="1"/>
        <c:axPos val="b"/>
        <c:majorTickMark val="out"/>
        <c:minorTickMark val="none"/>
        <c:tickLblPos val="nextTo"/>
        <c:crossAx val="37844480"/>
        <c:crosses val="autoZero"/>
        <c:auto val="0"/>
        <c:lblAlgn val="ctr"/>
        <c:lblOffset val="100"/>
        <c:noMultiLvlLbl val="0"/>
      </c:catAx>
      <c:valAx>
        <c:axId val="37844480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UGB Viande</a:t>
                </a:r>
              </a:p>
            </c:rich>
          </c:tx>
          <c:layout>
            <c:manualLayout>
              <c:xMode val="edge"/>
              <c:yMode val="edge"/>
              <c:x val="0.75982657871047599"/>
              <c:y val="0.402905180500624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37842944"/>
        <c:crosses val="max"/>
        <c:crossBetween val="between"/>
      </c:valAx>
      <c:spPr>
        <a:blipFill>
          <a:blip xmlns:r="http://schemas.openxmlformats.org/officeDocument/2006/relationships" r:embed="rId1"/>
          <a:stretch>
            <a:fillRect/>
          </a:stretch>
        </a:blip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377143304442102"/>
          <c:y val="0.24454096276891299"/>
          <c:w val="0.17578955947417699"/>
          <c:h val="0.44514538123699599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010087907974101"/>
          <c:y val="0.12723083332804599"/>
          <c:w val="0.75762999839092604"/>
          <c:h val="0.742196392429559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Feuil1!$B$78</c:f>
              <c:strCache>
                <c:ptCount val="1"/>
                <c:pt idx="0">
                  <c:v>Blé (Qx)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Feuil1!$C$63:$G$63</c:f>
              <c:strCache>
                <c:ptCount val="5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</c:strCache>
            </c:strRef>
          </c:cat>
          <c:val>
            <c:numRef>
              <c:f>Feuil1!$C$78:$G$78</c:f>
              <c:numCache>
                <c:formatCode>General</c:formatCode>
                <c:ptCount val="5"/>
                <c:pt idx="0">
                  <c:v>580.42999999999938</c:v>
                </c:pt>
                <c:pt idx="1">
                  <c:v>729.28</c:v>
                </c:pt>
                <c:pt idx="2">
                  <c:v>820.82999999999947</c:v>
                </c:pt>
                <c:pt idx="3">
                  <c:v>261.60000000000002</c:v>
                </c:pt>
                <c:pt idx="4">
                  <c:v>603.26</c:v>
                </c:pt>
              </c:numCache>
            </c:numRef>
          </c:val>
        </c:ser>
        <c:ser>
          <c:idx val="1"/>
          <c:order val="1"/>
          <c:tx>
            <c:strRef>
              <c:f>Feuil1!$B$79</c:f>
              <c:strCache>
                <c:ptCount val="1"/>
                <c:pt idx="0">
                  <c:v>Seigle (Qx)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Feuil1!$C$63:$G$63</c:f>
              <c:strCache>
                <c:ptCount val="5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</c:strCache>
            </c:strRef>
          </c:cat>
          <c:val>
            <c:numRef>
              <c:f>Feuil1!$C$79:$G$79</c:f>
              <c:numCache>
                <c:formatCode>General</c:formatCode>
                <c:ptCount val="5"/>
                <c:pt idx="0">
                  <c:v>294.98</c:v>
                </c:pt>
                <c:pt idx="1">
                  <c:v>348.64</c:v>
                </c:pt>
                <c:pt idx="2">
                  <c:v>28.15</c:v>
                </c:pt>
                <c:pt idx="3">
                  <c:v>328.85</c:v>
                </c:pt>
                <c:pt idx="4">
                  <c:v>30.33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872128"/>
        <c:axId val="119886208"/>
      </c:barChart>
      <c:catAx>
        <c:axId val="119872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19886208"/>
        <c:crosses val="autoZero"/>
        <c:auto val="1"/>
        <c:lblAlgn val="ctr"/>
        <c:lblOffset val="100"/>
        <c:noMultiLvlLbl val="0"/>
      </c:catAx>
      <c:valAx>
        <c:axId val="1198862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19872128"/>
        <c:crosses val="autoZero"/>
        <c:crossBetween val="between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3.2036988995905202E-4"/>
          <c:y val="0.29749343856999899"/>
          <c:w val="0.13615586588581899"/>
          <c:h val="0.36521056850217498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000"/>
      </a:pPr>
      <a:endParaRPr lang="fr-FR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395716251523"/>
          <c:y val="0.14324343227860001"/>
          <c:w val="0.87067916150615798"/>
          <c:h val="0.73783881154826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Feuil1!$B$87</c:f>
              <c:strCache>
                <c:ptCount val="1"/>
                <c:pt idx="0">
                  <c:v>Produit_Brut (PB)</c:v>
                </c:pt>
              </c:strCache>
            </c:strRef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Feuil1!$C$85:$H$86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Moyenne</c:v>
                </c:pt>
              </c:strCache>
            </c:strRef>
          </c:cat>
          <c:val>
            <c:numRef>
              <c:f>Feuil1!$C$87:$H$87</c:f>
              <c:numCache>
                <c:formatCode>_("€"* #,##0_);_("€"* \(#,##0\);_("€"* "-"_);_(@_)</c:formatCode>
                <c:ptCount val="6"/>
                <c:pt idx="0">
                  <c:v>249000</c:v>
                </c:pt>
                <c:pt idx="1">
                  <c:v>272753</c:v>
                </c:pt>
                <c:pt idx="2">
                  <c:v>315819</c:v>
                </c:pt>
                <c:pt idx="3">
                  <c:v>295459</c:v>
                </c:pt>
                <c:pt idx="4">
                  <c:v>246780</c:v>
                </c:pt>
                <c:pt idx="5">
                  <c:v>275962.2</c:v>
                </c:pt>
              </c:numCache>
            </c:numRef>
          </c:val>
        </c:ser>
        <c:ser>
          <c:idx val="2"/>
          <c:order val="1"/>
          <c:tx>
            <c:strRef>
              <c:f>Feuil1!$B$89</c:f>
              <c:strCache>
                <c:ptCount val="1"/>
                <c:pt idx="0">
                  <c:v>Ch_Opé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Feuil1!$C$85:$H$86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Moyenne</c:v>
                </c:pt>
              </c:strCache>
            </c:strRef>
          </c:cat>
          <c:val>
            <c:numRef>
              <c:f>Feuil1!$C$89:$H$89</c:f>
              <c:numCache>
                <c:formatCode>_("€"* #,##0_);_("€"* \(#,##0\);_("€"* "-"_);_(@_)</c:formatCode>
                <c:ptCount val="6"/>
                <c:pt idx="0">
                  <c:v>43256</c:v>
                </c:pt>
                <c:pt idx="1">
                  <c:v>46319</c:v>
                </c:pt>
                <c:pt idx="2">
                  <c:v>46939</c:v>
                </c:pt>
                <c:pt idx="3">
                  <c:v>46651</c:v>
                </c:pt>
                <c:pt idx="4">
                  <c:v>53452</c:v>
                </c:pt>
                <c:pt idx="5">
                  <c:v>47323.4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907072"/>
        <c:axId val="119908608"/>
      </c:barChart>
      <c:catAx>
        <c:axId val="11990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19908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9908608"/>
        <c:scaling>
          <c:orientation val="minMax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_(&quot;€&quot;* #,##0_);_(&quot;€&quot;* \(#,##0\);_(&quot;€&quot;* &quot;-&quot;_);_(@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19907072"/>
        <c:crosses val="autoZero"/>
        <c:crossBetween val="between"/>
      </c:valAx>
      <c:spPr>
        <a:blipFill>
          <a:blip xmlns:r="http://schemas.openxmlformats.org/officeDocument/2006/relationships" r:embed="rId1"/>
          <a:stretch>
            <a:fillRect/>
          </a:stretch>
        </a:blip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1283436625695001"/>
          <c:y val="2.1621650155260401E-2"/>
          <c:w val="0.44913789415942801"/>
          <c:h val="0.1706973797783150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0.18037</cdr:x>
      <cdr:y>0</cdr:y>
    </cdr:from>
    <cdr:to>
      <cdr:x>0.95874</cdr:x>
      <cdr:y>0.13538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49470" y="0"/>
          <a:ext cx="2802729" cy="34767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0.18037</cdr:x>
      <cdr:y>0</cdr:y>
    </cdr:from>
    <cdr:to>
      <cdr:x>0.95874</cdr:x>
      <cdr:y>0.13538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49470" y="0"/>
          <a:ext cx="2802729" cy="34767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17C50-3585-40C7-9932-848BB7C47D0A}" type="datetimeFigureOut">
              <a:rPr lang="fr-FR" smtClean="0"/>
              <a:t>22/12/2014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B1CE1-6958-4696-B018-7B8CBE4544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35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B1CE1-6958-4696-B018-7B8CBE4544E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75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09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092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9B381-63CE-42A2-9FD5-29B2C71E202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659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 l’on prend</a:t>
            </a:r>
            <a:r>
              <a:rPr lang="fr-FR" baseline="0" dirty="0" smtClean="0"/>
              <a:t> maintenant un peu de distance, u</a:t>
            </a:r>
            <a:r>
              <a:rPr lang="fr-FR" dirty="0" smtClean="0"/>
              <a:t>n premier volet de discussion sur les acquis renvoie selon nous à la question de la longue durée d’une telle expérimentation.</a:t>
            </a:r>
          </a:p>
          <a:p>
            <a:r>
              <a:rPr lang="fr-FR" dirty="0" smtClean="0"/>
              <a:t>En effet, la conception pas à pas réclame du temps, et même parfois beaucoup de temps, pour 3 raisons au moins : tout d’abord, du fait des</a:t>
            </a:r>
            <a:r>
              <a:rPr lang="fr-FR" baseline="0" dirty="0" smtClean="0"/>
              <a:t> rythmes particuliers des objets techniques et des entités biologiques manipulées… une rotation de 8 ans, des carrières animales, un schéma de production de bœuf même rajeuni ou le changement de période de vêlage en sont des exemples qui parlent à chacun ; Ensuite les adaptations et transformations imprimées au système de production proviennent de deux ressorts principaux, la recherche d’économie pour être plus autonome et la résolution des difficultés rencontrées ; mais l’une et l’autre ne surgissent pas « sur commande » en quelque sorte, même s’il est possible de les anticiper ; Enfin, les systèmes conçus pendant 10 ans se sont éloignés des prototypes imaginés en 2003 et leur évolution jusqu’à une éventuelle stabilisation n’était guère prévisible…</a:t>
            </a:r>
          </a:p>
          <a:p>
            <a:endParaRPr lang="fr-FR" baseline="0" dirty="0" smtClean="0"/>
          </a:p>
          <a:p>
            <a:r>
              <a:rPr lang="fr-FR" baseline="0" dirty="0" smtClean="0"/>
              <a:t>Par ailleurs, les circonstances traversées, leurs variations interannuelles et leur enchaînement sont autant de mise à l’épreuve des propriétés du système de production, par exemple en termes de flexibilité, de robustesse, de viabilité, de vulnérabilité ou de résilience.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Sur cet exemple, à l’échelle des 9 années de pâturage des vaches laitières du système herbager, leur consommation de foin est restée tout à fait limitée deux années sur trois… mais trois plus élevée la 3è année ! </a:t>
            </a:r>
          </a:p>
          <a:p>
            <a:endParaRPr lang="fr-FR" baseline="0" dirty="0" smtClean="0"/>
          </a:p>
          <a:p>
            <a:r>
              <a:rPr lang="fr-FR" baseline="0" dirty="0" smtClean="0"/>
              <a:t>De surcroît, les boucles d’essais-erreurs, les va-et-vient et parfois même les allers-retours sont des composantes nécessaires et prennent là encore du temps…</a:t>
            </a:r>
          </a:p>
          <a:p>
            <a:endParaRPr lang="fr-FR" baseline="0" dirty="0" smtClean="0"/>
          </a:p>
          <a:p>
            <a:r>
              <a:rPr lang="fr-FR" baseline="0" dirty="0" smtClean="0"/>
              <a:t>Enfin, le déplacement d’une norme, voire la création d’une nouvelle n’est jamais facile, et il vaut mieux y réfléchir à deux fois ! 1’45’’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99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A1E2-CC32-4FAB-B525-64403AD5915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3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FD4C-FDA4-4E45-8768-A38836BF5ED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8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36F8-2051-4548-9295-0EE6DFA17F9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0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A1E2-CC32-4FAB-B525-64403AD5915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38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B453-C4D0-4208-B89D-A8C8087F4E5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11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9EB5-991C-4E2C-BB33-75B6CAD6EFA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90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F0B-3C48-4BE6-88C4-488485D1061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4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0922-3EB3-4708-BC25-E74FACA475B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59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8DFF-1532-413A-A3D0-B70A940A62A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63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E2A2-E5EC-4928-A91E-740CB122AF2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90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0601-0378-4E8C-B357-F80A1CAFFDB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8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B453-C4D0-4208-B89D-A8C8087F4E5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48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6D5C-CD06-42B6-8C26-F27C0E8E54A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37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FD4C-FDA4-4E45-8768-A38836BF5ED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39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36F8-2051-4548-9295-0EE6DFA17F9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6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9EB5-991C-4E2C-BB33-75B6CAD6EFA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9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F0B-3C48-4BE6-88C4-488485D1061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3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0922-3EB3-4708-BC25-E74FACA475B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8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8DFF-1532-413A-A3D0-B70A940A62A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2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E2A2-E5EC-4928-A91E-740CB122AF2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0601-0378-4E8C-B357-F80A1CAFFDB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2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6D5C-CD06-42B6-8C26-F27C0E8E54A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2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C3B47-89EC-4AF0-9835-E01F0DAB90C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3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C3B47-89EC-4AF0-9835-E01F0DAB90C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0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6F9D20">
                <a:lumMod val="100000"/>
              </a:srgbClr>
            </a:gs>
            <a:gs pos="100000">
              <a:srgbClr val="C5DD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8" y="2852936"/>
            <a:ext cx="2160000" cy="89444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99196" y="3843045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Concevoir des systèmes agricoles </a:t>
            </a:r>
            <a:r>
              <a:rPr lang="fr-FR" sz="2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économes</a:t>
            </a:r>
            <a:endParaRPr lang="fr-FR" sz="2800" b="1" dirty="0">
              <a:solidFill>
                <a:prstClr val="white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fr-FR" sz="2800" b="1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en situation de polyculture-élevage laitier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99196" y="485986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expérimentation-système </a:t>
            </a:r>
            <a:r>
              <a:rPr lang="fr-FR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à Mirecourt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733256"/>
            <a:ext cx="1260000" cy="63851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299196" y="6468467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A. BLOUET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20/12/2014</a:t>
            </a:r>
            <a:endParaRPr lang="fr-FR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100392" y="336566"/>
            <a:ext cx="837432" cy="5018265"/>
            <a:chOff x="216324" y="3528592"/>
            <a:chExt cx="3465505" cy="2076684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3528592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6979751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10430910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13882069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45"/>
            <a:stretch/>
          </p:blipFill>
          <p:spPr bwMode="auto">
            <a:xfrm>
              <a:off x="222453" y="17333228"/>
              <a:ext cx="3459376" cy="348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374"/>
            <a:stretch/>
          </p:blipFill>
          <p:spPr bwMode="auto">
            <a:xfrm>
              <a:off x="216324" y="20811414"/>
              <a:ext cx="3465505" cy="348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30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899592" y="44624"/>
            <a:ext cx="792088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fr-FR" sz="28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systèmes 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certes moins productifs…</a:t>
            </a:r>
          </a:p>
          <a:p>
            <a:pPr algn="ctr"/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mais plus rentables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115622" y="6597932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19/ 11/ 2014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>
            <a:off x="-4734865" y="12474821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>
            <a:off x="-4722165" y="12938371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>
            <a:spLocks noChangeAspect="1"/>
          </p:cNvSpPr>
          <p:nvPr/>
        </p:nvSpPr>
        <p:spPr>
          <a:xfrm>
            <a:off x="-5803998" y="9464900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0" name="Ellipse 59"/>
          <p:cNvSpPr>
            <a:spLocks noChangeAspect="1"/>
          </p:cNvSpPr>
          <p:nvPr/>
        </p:nvSpPr>
        <p:spPr>
          <a:xfrm>
            <a:off x="-5791298" y="9928450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4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105757"/>
            <a:ext cx="1123727" cy="301756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07504" y="1628800"/>
            <a:ext cx="4176464" cy="34528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295225" tIns="147612" rIns="295225" bIns="147612">
            <a:spAutoFit/>
          </a:bodyPr>
          <a:lstStyle>
            <a:lvl1pPr defTabSz="2952750">
              <a:defRPr>
                <a:solidFill>
                  <a:schemeClr val="tx1"/>
                </a:solidFill>
                <a:latin typeface="Arial" charset="0"/>
              </a:defRPr>
            </a:lvl1pPr>
            <a:lvl2pPr marL="1474788" defTabSz="2952750">
              <a:defRPr>
                <a:solidFill>
                  <a:schemeClr val="tx1"/>
                </a:solidFill>
                <a:latin typeface="Arial" charset="0"/>
              </a:defRPr>
            </a:lvl2pPr>
            <a:lvl3pPr marL="2952750" defTabSz="2952750">
              <a:defRPr>
                <a:solidFill>
                  <a:schemeClr val="tx1"/>
                </a:solidFill>
                <a:latin typeface="Arial" charset="0"/>
              </a:defRPr>
            </a:lvl3pPr>
            <a:lvl4pPr marL="4427538" defTabSz="2952750">
              <a:defRPr>
                <a:solidFill>
                  <a:schemeClr val="tx1"/>
                </a:solidFill>
                <a:latin typeface="Arial" charset="0"/>
              </a:defRPr>
            </a:lvl4pPr>
            <a:lvl5pPr marL="5905500" defTabSz="2952750">
              <a:defRPr>
                <a:solidFill>
                  <a:schemeClr val="tx1"/>
                </a:solidFill>
                <a:latin typeface="Arial" charset="0"/>
              </a:defRPr>
            </a:lvl5pPr>
            <a:lvl6pPr marL="6362700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6819900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7277100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7734300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000" b="1" dirty="0" smtClean="0">
                <a:latin typeface="Arial Narrow" pitchFamily="34" charset="0"/>
              </a:rPr>
              <a:t>PRODUITS : 365 000 €</a:t>
            </a:r>
            <a:endParaRPr lang="fr-FR" sz="1000" b="1" u="sng" dirty="0" smtClean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000" dirty="0" smtClean="0">
                <a:latin typeface="Arial Narrow" pitchFamily="34" charset="0"/>
              </a:rPr>
              <a:t>Dont </a:t>
            </a:r>
            <a:r>
              <a:rPr lang="fr-FR" sz="1000" u="sng" dirty="0" smtClean="0">
                <a:latin typeface="Arial Narrow" pitchFamily="34" charset="0"/>
              </a:rPr>
              <a:t>Lait</a:t>
            </a:r>
            <a:r>
              <a:rPr lang="fr-FR" sz="1000" dirty="0" smtClean="0">
                <a:latin typeface="Arial Narrow" pitchFamily="34" charset="0"/>
              </a:rPr>
              <a:t> </a:t>
            </a:r>
            <a:r>
              <a:rPr lang="fr-FR" sz="1000" dirty="0">
                <a:latin typeface="Arial Narrow" pitchFamily="34" charset="0"/>
              </a:rPr>
              <a:t>=  </a:t>
            </a:r>
            <a:r>
              <a:rPr lang="fr-FR" sz="1000" dirty="0" smtClean="0">
                <a:latin typeface="Arial Narrow" pitchFamily="34" charset="0"/>
              </a:rPr>
              <a:t>              204 000 €         soit           </a:t>
            </a:r>
            <a:r>
              <a:rPr lang="fr-FR" sz="1000" b="0" dirty="0" smtClean="0">
                <a:latin typeface="Arial Narrow" pitchFamily="34" charset="0"/>
              </a:rPr>
              <a:t>590 000 L</a:t>
            </a:r>
          </a:p>
          <a:p>
            <a:pPr>
              <a:spcBef>
                <a:spcPct val="50000"/>
              </a:spcBef>
            </a:pPr>
            <a:r>
              <a:rPr lang="fr-FR" sz="1000" dirty="0" smtClean="0">
                <a:latin typeface="Arial Narrow" pitchFamily="34" charset="0"/>
              </a:rPr>
              <a:t>        </a:t>
            </a:r>
            <a:r>
              <a:rPr lang="fr-FR" sz="1000" u="sng" dirty="0" err="1" smtClean="0">
                <a:latin typeface="Arial Narrow" pitchFamily="34" charset="0"/>
              </a:rPr>
              <a:t>Anx</a:t>
            </a:r>
            <a:r>
              <a:rPr lang="fr-FR" sz="1000" u="sng" dirty="0" smtClean="0">
                <a:latin typeface="Arial Narrow" pitchFamily="34" charset="0"/>
              </a:rPr>
              <a:t> </a:t>
            </a:r>
            <a:r>
              <a:rPr lang="fr-FR" sz="1000" u="sng" dirty="0">
                <a:latin typeface="Arial Narrow" pitchFamily="34" charset="0"/>
              </a:rPr>
              <a:t>et viande</a:t>
            </a:r>
            <a:r>
              <a:rPr lang="fr-FR" sz="1000" dirty="0">
                <a:latin typeface="Arial Narrow" pitchFamily="34" charset="0"/>
              </a:rPr>
              <a:t> = </a:t>
            </a:r>
            <a:r>
              <a:rPr lang="fr-FR" sz="1000" dirty="0" smtClean="0">
                <a:latin typeface="Arial Narrow" pitchFamily="34" charset="0"/>
              </a:rPr>
              <a:t>60 000 </a:t>
            </a:r>
            <a:r>
              <a:rPr lang="fr-FR" sz="1000" dirty="0">
                <a:latin typeface="Arial Narrow" pitchFamily="34" charset="0"/>
              </a:rPr>
              <a:t>€ </a:t>
            </a:r>
            <a:r>
              <a:rPr lang="fr-FR" sz="1000" b="0" dirty="0" smtClean="0">
                <a:latin typeface="Arial Narrow" pitchFamily="34" charset="0"/>
              </a:rPr>
              <a:t>                          27VL</a:t>
            </a:r>
            <a:r>
              <a:rPr lang="fr-FR" sz="1000" b="0" dirty="0">
                <a:latin typeface="Arial Narrow" pitchFamily="34" charset="0"/>
              </a:rPr>
              <a:t>, 13 </a:t>
            </a:r>
            <a:r>
              <a:rPr lang="fr-FR" sz="1000" b="0" dirty="0" smtClean="0">
                <a:latin typeface="Arial Narrow" pitchFamily="34" charset="0"/>
              </a:rPr>
              <a:t>génisses, 42 </a:t>
            </a:r>
            <a:r>
              <a:rPr lang="fr-FR" sz="1000" b="0" dirty="0" err="1" smtClean="0">
                <a:latin typeface="Arial Narrow" pitchFamily="34" charset="0"/>
              </a:rPr>
              <a:t>boeufs</a:t>
            </a:r>
            <a:endParaRPr lang="fr-FR" sz="1000" b="0" dirty="0" smtClean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000" dirty="0" smtClean="0">
                <a:latin typeface="Arial Narrow" pitchFamily="34" charset="0"/>
              </a:rPr>
              <a:t>        </a:t>
            </a:r>
            <a:r>
              <a:rPr lang="fr-FR" sz="1000" u="sng" dirty="0" smtClean="0">
                <a:latin typeface="Arial Narrow" pitchFamily="34" charset="0"/>
              </a:rPr>
              <a:t>Céréales</a:t>
            </a:r>
            <a:r>
              <a:rPr lang="fr-FR" sz="1000" dirty="0" smtClean="0">
                <a:latin typeface="Arial Narrow" pitchFamily="34" charset="0"/>
              </a:rPr>
              <a:t> </a:t>
            </a:r>
            <a:r>
              <a:rPr lang="fr-FR" sz="1000" dirty="0">
                <a:latin typeface="Arial Narrow" pitchFamily="34" charset="0"/>
              </a:rPr>
              <a:t>= </a:t>
            </a:r>
            <a:r>
              <a:rPr lang="fr-FR" sz="1000" dirty="0" smtClean="0">
                <a:latin typeface="Arial Narrow" pitchFamily="34" charset="0"/>
              </a:rPr>
              <a:t>       30 000 </a:t>
            </a:r>
            <a:r>
              <a:rPr lang="fr-FR" sz="1000" dirty="0">
                <a:latin typeface="Arial Narrow" pitchFamily="34" charset="0"/>
              </a:rPr>
              <a:t>€  </a:t>
            </a:r>
            <a:r>
              <a:rPr lang="fr-FR" sz="1000" dirty="0" smtClean="0">
                <a:latin typeface="Arial Narrow" pitchFamily="34" charset="0"/>
              </a:rPr>
              <a:t>                         </a:t>
            </a:r>
            <a:r>
              <a:rPr lang="fr-FR" sz="1000" b="0" dirty="0" smtClean="0">
                <a:latin typeface="Arial Narrow" pitchFamily="34" charset="0"/>
              </a:rPr>
              <a:t>225 t de blé </a:t>
            </a:r>
            <a:r>
              <a:rPr lang="fr-FR" sz="1000" b="0" dirty="0">
                <a:latin typeface="Arial Narrow" pitchFamily="34" charset="0"/>
              </a:rPr>
              <a:t>+  </a:t>
            </a:r>
            <a:r>
              <a:rPr lang="fr-FR" sz="1000" b="0" dirty="0" smtClean="0">
                <a:latin typeface="Arial Narrow" pitchFamily="34" charset="0"/>
              </a:rPr>
              <a:t>20 t de </a:t>
            </a:r>
            <a:r>
              <a:rPr lang="fr-FR" sz="1000" b="0" dirty="0">
                <a:latin typeface="Arial Narrow" pitchFamily="34" charset="0"/>
              </a:rPr>
              <a:t>colza</a:t>
            </a:r>
            <a:r>
              <a:rPr lang="fr-FR" sz="1000" dirty="0">
                <a:latin typeface="Arial Narrow" pitchFamily="34" charset="0"/>
              </a:rPr>
              <a:t>  </a:t>
            </a:r>
            <a:endParaRPr lang="fr-FR" sz="1000" dirty="0" smtClean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000" dirty="0" smtClean="0">
                <a:latin typeface="Arial Narrow" pitchFamily="34" charset="0"/>
              </a:rPr>
              <a:t>        </a:t>
            </a:r>
            <a:r>
              <a:rPr lang="fr-FR" sz="1000" u="sng" dirty="0" smtClean="0">
                <a:latin typeface="Arial Narrow" pitchFamily="34" charset="0"/>
              </a:rPr>
              <a:t>Aides </a:t>
            </a:r>
            <a:r>
              <a:rPr lang="fr-FR" sz="1000" u="sng" dirty="0">
                <a:latin typeface="Arial Narrow" pitchFamily="34" charset="0"/>
              </a:rPr>
              <a:t>PAC </a:t>
            </a:r>
            <a:r>
              <a:rPr lang="fr-FR" sz="1000" dirty="0">
                <a:latin typeface="Arial Narrow" pitchFamily="34" charset="0"/>
              </a:rPr>
              <a:t>=     </a:t>
            </a:r>
            <a:r>
              <a:rPr lang="fr-FR" sz="1000" dirty="0" smtClean="0">
                <a:latin typeface="Arial Narrow" pitchFamily="34" charset="0"/>
              </a:rPr>
              <a:t> 42 000 €</a:t>
            </a:r>
          </a:p>
          <a:p>
            <a:pPr>
              <a:spcBef>
                <a:spcPct val="50000"/>
              </a:spcBef>
            </a:pPr>
            <a:endParaRPr lang="fr-FR" sz="1000" dirty="0" smtClean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000" b="1" dirty="0">
                <a:solidFill>
                  <a:srgbClr val="FF3300"/>
                </a:solidFill>
                <a:latin typeface="Arial Narrow" pitchFamily="34" charset="0"/>
              </a:rPr>
              <a:t>CHARGES OPERATIONNELLES : </a:t>
            </a:r>
            <a:r>
              <a:rPr lang="fr-FR" sz="1000" b="1" dirty="0" smtClean="0">
                <a:solidFill>
                  <a:srgbClr val="FF3300"/>
                </a:solidFill>
                <a:latin typeface="Arial Narrow" pitchFamily="34" charset="0"/>
              </a:rPr>
              <a:t>65 000 </a:t>
            </a:r>
            <a:r>
              <a:rPr lang="fr-FR" sz="1000" b="1" dirty="0">
                <a:solidFill>
                  <a:srgbClr val="FF3300"/>
                </a:solidFill>
                <a:latin typeface="Arial Narrow" pitchFamily="34" charset="0"/>
              </a:rPr>
              <a:t>€ </a:t>
            </a:r>
            <a:endParaRPr lang="fr-FR" sz="1000" b="1" dirty="0" smtClean="0">
              <a:solidFill>
                <a:srgbClr val="FF3300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000" dirty="0" smtClean="0">
                <a:solidFill>
                  <a:srgbClr val="FF3300"/>
                </a:solidFill>
                <a:latin typeface="Arial Narrow" pitchFamily="34" charset="0"/>
              </a:rPr>
              <a:t>Alts </a:t>
            </a:r>
            <a:r>
              <a:rPr lang="fr-FR" sz="1000" dirty="0">
                <a:solidFill>
                  <a:srgbClr val="FF3300"/>
                </a:solidFill>
                <a:latin typeface="Arial Narrow" pitchFamily="34" charset="0"/>
              </a:rPr>
              <a:t>bétail</a:t>
            </a:r>
            <a:r>
              <a:rPr lang="fr-FR" sz="1000" dirty="0">
                <a:latin typeface="Arial Narrow" pitchFamily="34" charset="0"/>
              </a:rPr>
              <a:t> </a:t>
            </a:r>
            <a:r>
              <a:rPr lang="fr-FR" sz="1000" dirty="0" smtClean="0">
                <a:solidFill>
                  <a:srgbClr val="FF3300"/>
                </a:solidFill>
                <a:latin typeface="Arial Narrow" pitchFamily="34" charset="0"/>
              </a:rPr>
              <a:t>(dont minéraux) </a:t>
            </a:r>
            <a:r>
              <a:rPr lang="fr-FR" sz="1000" dirty="0">
                <a:solidFill>
                  <a:srgbClr val="FF3300"/>
                </a:solidFill>
                <a:latin typeface="Arial Narrow" pitchFamily="34" charset="0"/>
              </a:rPr>
              <a:t>=   </a:t>
            </a:r>
            <a:r>
              <a:rPr lang="fr-FR" sz="1000" dirty="0" smtClean="0">
                <a:solidFill>
                  <a:srgbClr val="FF3300"/>
                </a:solidFill>
                <a:latin typeface="Arial Narrow" pitchFamily="34" charset="0"/>
              </a:rPr>
              <a:t>     16500 </a:t>
            </a:r>
            <a:r>
              <a:rPr lang="fr-FR" sz="1000" dirty="0">
                <a:solidFill>
                  <a:srgbClr val="FF3300"/>
                </a:solidFill>
                <a:latin typeface="Arial Narrow" pitchFamily="34" charset="0"/>
              </a:rPr>
              <a:t>€</a:t>
            </a:r>
            <a:r>
              <a:rPr lang="fr-FR" sz="1000" dirty="0">
                <a:latin typeface="Arial Narrow" pitchFamily="34" charset="0"/>
              </a:rPr>
              <a:t> </a:t>
            </a:r>
            <a:r>
              <a:rPr lang="fr-FR" sz="1000" dirty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fr-FR" sz="1000" dirty="0" smtClean="0">
                <a:solidFill>
                  <a:srgbClr val="FF3300"/>
                </a:solidFill>
                <a:latin typeface="Arial Narrow" pitchFamily="34" charset="0"/>
              </a:rPr>
              <a:t>   Engrais </a:t>
            </a:r>
            <a:r>
              <a:rPr lang="fr-FR" sz="1000" dirty="0">
                <a:solidFill>
                  <a:srgbClr val="FF3300"/>
                </a:solidFill>
                <a:latin typeface="Arial Narrow" pitchFamily="34" charset="0"/>
              </a:rPr>
              <a:t>N = 60t. soit   </a:t>
            </a:r>
            <a:r>
              <a:rPr lang="fr-FR" sz="1000" dirty="0" smtClean="0">
                <a:solidFill>
                  <a:srgbClr val="FF3300"/>
                </a:solidFill>
                <a:latin typeface="Arial Narrow" pitchFamily="34" charset="0"/>
              </a:rPr>
              <a:t>  12000 </a:t>
            </a:r>
            <a:r>
              <a:rPr lang="fr-FR" sz="1000" dirty="0">
                <a:solidFill>
                  <a:srgbClr val="FF3300"/>
                </a:solidFill>
                <a:latin typeface="Arial Narrow" pitchFamily="34" charset="0"/>
              </a:rPr>
              <a:t>€</a:t>
            </a:r>
            <a:endParaRPr lang="fr-FR" sz="1000" dirty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000" dirty="0">
                <a:solidFill>
                  <a:srgbClr val="FF3300"/>
                </a:solidFill>
                <a:latin typeface="Arial Narrow" pitchFamily="34" charset="0"/>
              </a:rPr>
              <a:t>Produits phytosanitaires =         </a:t>
            </a:r>
            <a:r>
              <a:rPr lang="fr-FR" sz="1000" dirty="0" smtClean="0">
                <a:solidFill>
                  <a:srgbClr val="FF3300"/>
                </a:solidFill>
                <a:latin typeface="Arial Narrow" pitchFamily="34" charset="0"/>
              </a:rPr>
              <a:t>     6500 </a:t>
            </a:r>
            <a:r>
              <a:rPr lang="fr-FR" sz="1000" dirty="0">
                <a:solidFill>
                  <a:srgbClr val="FF3300"/>
                </a:solidFill>
                <a:latin typeface="Arial Narrow" pitchFamily="34" charset="0"/>
              </a:rPr>
              <a:t>€</a:t>
            </a:r>
            <a:r>
              <a:rPr lang="fr-FR" sz="1000" dirty="0">
                <a:latin typeface="Arial Narrow" pitchFamily="34" charset="0"/>
              </a:rPr>
              <a:t> </a:t>
            </a:r>
            <a:r>
              <a:rPr lang="fr-FR" sz="1000" dirty="0" smtClean="0">
                <a:latin typeface="Arial Narrow" pitchFamily="34" charset="0"/>
              </a:rPr>
              <a:t>    </a:t>
            </a:r>
            <a:r>
              <a:rPr lang="fr-FR" sz="1000" dirty="0" smtClean="0">
                <a:solidFill>
                  <a:srgbClr val="FF3300"/>
                </a:solidFill>
                <a:latin typeface="Arial Narrow" pitchFamily="34" charset="0"/>
              </a:rPr>
              <a:t>Paille </a:t>
            </a:r>
            <a:r>
              <a:rPr lang="fr-FR" sz="1000" dirty="0">
                <a:solidFill>
                  <a:srgbClr val="FF3300"/>
                </a:solidFill>
                <a:latin typeface="Arial Narrow" pitchFamily="34" charset="0"/>
              </a:rPr>
              <a:t>= </a:t>
            </a:r>
            <a:r>
              <a:rPr lang="fr-FR" sz="1000" dirty="0" smtClean="0">
                <a:solidFill>
                  <a:srgbClr val="FF3300"/>
                </a:solidFill>
                <a:latin typeface="Arial Narrow" pitchFamily="34" charset="0"/>
              </a:rPr>
              <a:t>70t  </a:t>
            </a:r>
            <a:r>
              <a:rPr lang="fr-FR" sz="1000" dirty="0">
                <a:solidFill>
                  <a:srgbClr val="FF3300"/>
                </a:solidFill>
                <a:latin typeface="Arial Narrow" pitchFamily="34" charset="0"/>
              </a:rPr>
              <a:t>soit     </a:t>
            </a:r>
            <a:r>
              <a:rPr lang="fr-FR" sz="1000" dirty="0" smtClean="0">
                <a:solidFill>
                  <a:srgbClr val="FF3300"/>
                </a:solidFill>
                <a:latin typeface="Arial Narrow" pitchFamily="34" charset="0"/>
              </a:rPr>
              <a:t>         3500 </a:t>
            </a:r>
            <a:r>
              <a:rPr lang="fr-FR" sz="1000" dirty="0">
                <a:solidFill>
                  <a:srgbClr val="FF3300"/>
                </a:solidFill>
                <a:latin typeface="Arial Narrow" pitchFamily="34" charset="0"/>
              </a:rPr>
              <a:t>€ </a:t>
            </a:r>
          </a:p>
          <a:p>
            <a:pPr>
              <a:spcBef>
                <a:spcPct val="50000"/>
              </a:spcBef>
            </a:pPr>
            <a:r>
              <a:rPr lang="fr-FR" sz="1000" dirty="0" smtClean="0">
                <a:latin typeface="Arial Narrow" pitchFamily="34" charset="0"/>
              </a:rPr>
              <a:t>Semences </a:t>
            </a:r>
            <a:r>
              <a:rPr lang="fr-FR" sz="1000" dirty="0">
                <a:latin typeface="Arial Narrow" pitchFamily="34" charset="0"/>
              </a:rPr>
              <a:t>=  </a:t>
            </a:r>
            <a:r>
              <a:rPr lang="fr-FR" sz="1000" dirty="0" smtClean="0">
                <a:latin typeface="Arial Narrow" pitchFamily="34" charset="0"/>
              </a:rPr>
              <a:t>maïs, céréales…      6000 </a:t>
            </a:r>
            <a:r>
              <a:rPr lang="fr-FR" sz="1000" dirty="0">
                <a:latin typeface="Arial Narrow" pitchFamily="34" charset="0"/>
              </a:rPr>
              <a:t>€ </a:t>
            </a:r>
            <a:r>
              <a:rPr lang="fr-FR" sz="1000" dirty="0" smtClean="0">
                <a:latin typeface="Arial Narrow" pitchFamily="34" charset="0"/>
              </a:rPr>
              <a:t>    Doses </a:t>
            </a:r>
            <a:r>
              <a:rPr lang="fr-FR" sz="1000" dirty="0">
                <a:latin typeface="Arial Narrow" pitchFamily="34" charset="0"/>
              </a:rPr>
              <a:t>IA </a:t>
            </a:r>
            <a:r>
              <a:rPr lang="fr-FR" sz="1000" dirty="0" smtClean="0">
                <a:latin typeface="Arial Narrow" pitchFamily="34" charset="0"/>
              </a:rPr>
              <a:t>=                      4500 </a:t>
            </a:r>
            <a:r>
              <a:rPr lang="fr-FR" sz="1000" dirty="0">
                <a:latin typeface="Arial Narrow" pitchFamily="34" charset="0"/>
              </a:rPr>
              <a:t>€ </a:t>
            </a:r>
          </a:p>
          <a:p>
            <a:pPr>
              <a:spcBef>
                <a:spcPct val="50000"/>
              </a:spcBef>
            </a:pPr>
            <a:r>
              <a:rPr lang="fr-FR" sz="1000" dirty="0" smtClean="0">
                <a:latin typeface="Arial Narrow" pitchFamily="34" charset="0"/>
              </a:rPr>
              <a:t>Produits vétos </a:t>
            </a:r>
            <a:r>
              <a:rPr lang="fr-FR" sz="1000" dirty="0">
                <a:latin typeface="Arial Narrow" pitchFamily="34" charset="0"/>
              </a:rPr>
              <a:t>= </a:t>
            </a:r>
            <a:r>
              <a:rPr lang="fr-FR" sz="1000" dirty="0" smtClean="0">
                <a:latin typeface="Arial Narrow" pitchFamily="34" charset="0"/>
              </a:rPr>
              <a:t>                            8500 </a:t>
            </a:r>
            <a:r>
              <a:rPr lang="fr-FR" sz="1000" dirty="0">
                <a:latin typeface="Arial Narrow" pitchFamily="34" charset="0"/>
              </a:rPr>
              <a:t>€ </a:t>
            </a:r>
            <a:r>
              <a:rPr lang="fr-FR" sz="1000" dirty="0" smtClean="0">
                <a:latin typeface="Arial Narrow" pitchFamily="34" charset="0"/>
              </a:rPr>
              <a:t>    </a:t>
            </a:r>
            <a:r>
              <a:rPr lang="fr-FR" sz="1000" dirty="0" smtClean="0">
                <a:solidFill>
                  <a:srgbClr val="FF3300"/>
                </a:solidFill>
                <a:latin typeface="Arial Narrow" pitchFamily="34" charset="0"/>
              </a:rPr>
              <a:t>Fuel </a:t>
            </a:r>
            <a:r>
              <a:rPr lang="fr-FR" sz="1000" dirty="0">
                <a:solidFill>
                  <a:srgbClr val="FF3300"/>
                </a:solidFill>
                <a:latin typeface="Arial Narrow" pitchFamily="34" charset="0"/>
              </a:rPr>
              <a:t>=</a:t>
            </a:r>
            <a:r>
              <a:rPr lang="fr-FR" sz="1000" dirty="0">
                <a:latin typeface="Arial Narrow" pitchFamily="34" charset="0"/>
              </a:rPr>
              <a:t> </a:t>
            </a:r>
            <a:r>
              <a:rPr lang="fr-FR" sz="1000" dirty="0">
                <a:solidFill>
                  <a:srgbClr val="FF3300"/>
                </a:solidFill>
                <a:latin typeface="Arial Narrow" pitchFamily="34" charset="0"/>
              </a:rPr>
              <a:t>25000 L.</a:t>
            </a:r>
            <a:r>
              <a:rPr lang="fr-FR" sz="1000" dirty="0">
                <a:latin typeface="Arial Narrow" pitchFamily="34" charset="0"/>
              </a:rPr>
              <a:t> soit       </a:t>
            </a:r>
            <a:r>
              <a:rPr lang="fr-FR" sz="1000" dirty="0" smtClean="0">
                <a:latin typeface="Arial Narrow" pitchFamily="34" charset="0"/>
              </a:rPr>
              <a:t>7500 </a:t>
            </a:r>
            <a:r>
              <a:rPr lang="fr-FR" sz="1000" dirty="0">
                <a:latin typeface="Arial Narrow" pitchFamily="34" charset="0"/>
              </a:rPr>
              <a:t>€ </a:t>
            </a:r>
            <a:endParaRPr lang="fr-FR" sz="1000" dirty="0" smtClean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endParaRPr lang="fr-FR" sz="1000" dirty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000" b="1" dirty="0" smtClean="0">
                <a:solidFill>
                  <a:srgbClr val="285DC8"/>
                </a:solidFill>
                <a:latin typeface="Arial Narrow" pitchFamily="34" charset="0"/>
              </a:rPr>
              <a:t>SOLDE : 271 000 €</a:t>
            </a:r>
          </a:p>
          <a:p>
            <a:pPr>
              <a:spcBef>
                <a:spcPct val="50000"/>
              </a:spcBef>
            </a:pPr>
            <a:r>
              <a:rPr lang="fr-FR" sz="1000" b="1" dirty="0" smtClean="0">
                <a:solidFill>
                  <a:srgbClr val="00B050"/>
                </a:solidFill>
                <a:latin typeface="Arial Narrow" pitchFamily="34" charset="0"/>
              </a:rPr>
              <a:t>EBE/Produit = 40%                </a:t>
            </a:r>
            <a:r>
              <a:rPr lang="fr-FR" sz="1000" dirty="0" smtClean="0">
                <a:solidFill>
                  <a:srgbClr val="00B050"/>
                </a:solidFill>
                <a:latin typeface="Arial Narrow" pitchFamily="34" charset="0"/>
              </a:rPr>
              <a:t>Produit Brut = 1400 €/Ha SAU  </a:t>
            </a:r>
            <a:endParaRPr lang="fr-FR" sz="10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644008" y="1632367"/>
            <a:ext cx="4464496" cy="34528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295225" tIns="147612" rIns="295225" bIns="147612">
            <a:spAutoFit/>
          </a:bodyPr>
          <a:lstStyle>
            <a:lvl1pPr defTabSz="2952750">
              <a:defRPr>
                <a:solidFill>
                  <a:schemeClr val="tx1"/>
                </a:solidFill>
                <a:latin typeface="Arial" charset="0"/>
              </a:defRPr>
            </a:lvl1pPr>
            <a:lvl2pPr marL="1474788" defTabSz="2952750">
              <a:defRPr>
                <a:solidFill>
                  <a:schemeClr val="tx1"/>
                </a:solidFill>
                <a:latin typeface="Arial" charset="0"/>
              </a:defRPr>
            </a:lvl2pPr>
            <a:lvl3pPr marL="2952750" defTabSz="2952750">
              <a:defRPr>
                <a:solidFill>
                  <a:schemeClr val="tx1"/>
                </a:solidFill>
                <a:latin typeface="Arial" charset="0"/>
              </a:defRPr>
            </a:lvl3pPr>
            <a:lvl4pPr marL="4427538" defTabSz="2952750">
              <a:defRPr>
                <a:solidFill>
                  <a:schemeClr val="tx1"/>
                </a:solidFill>
                <a:latin typeface="Arial" charset="0"/>
              </a:defRPr>
            </a:lvl4pPr>
            <a:lvl5pPr marL="5905500" defTabSz="2952750">
              <a:defRPr>
                <a:solidFill>
                  <a:schemeClr val="tx1"/>
                </a:solidFill>
                <a:latin typeface="Arial" charset="0"/>
              </a:defRPr>
            </a:lvl5pPr>
            <a:lvl6pPr marL="6362700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6819900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7277100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7734300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000" b="1" dirty="0" smtClean="0">
                <a:latin typeface="Arial Narrow" pitchFamily="34" charset="0"/>
              </a:rPr>
              <a:t>PRODUITS : 372 500 €</a:t>
            </a:r>
            <a:endParaRPr lang="fr-FR" sz="1000" b="1" u="sng" dirty="0" smtClean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000" dirty="0" smtClean="0">
                <a:latin typeface="Arial Narrow" pitchFamily="34" charset="0"/>
              </a:rPr>
              <a:t>Dont </a:t>
            </a:r>
            <a:r>
              <a:rPr lang="fr-FR" sz="1000" u="sng" dirty="0" smtClean="0">
                <a:latin typeface="Arial Narrow" pitchFamily="34" charset="0"/>
              </a:rPr>
              <a:t>Lait</a:t>
            </a:r>
            <a:r>
              <a:rPr lang="fr-FR" sz="1000" dirty="0" smtClean="0">
                <a:latin typeface="Arial Narrow" pitchFamily="34" charset="0"/>
              </a:rPr>
              <a:t> </a:t>
            </a:r>
            <a:r>
              <a:rPr lang="fr-FR" sz="1000" dirty="0">
                <a:latin typeface="Arial Narrow" pitchFamily="34" charset="0"/>
              </a:rPr>
              <a:t>=  </a:t>
            </a:r>
            <a:r>
              <a:rPr lang="fr-FR" sz="1000" dirty="0" smtClean="0">
                <a:latin typeface="Arial Narrow" pitchFamily="34" charset="0"/>
              </a:rPr>
              <a:t>              208 000 €         soit         entre 446 000 et </a:t>
            </a:r>
            <a:r>
              <a:rPr lang="fr-FR" sz="1000" b="0" dirty="0" smtClean="0">
                <a:latin typeface="Arial Narrow" pitchFamily="34" charset="0"/>
              </a:rPr>
              <a:t>591 000 L</a:t>
            </a:r>
          </a:p>
          <a:p>
            <a:pPr>
              <a:spcBef>
                <a:spcPct val="50000"/>
              </a:spcBef>
            </a:pPr>
            <a:r>
              <a:rPr lang="fr-FR" sz="1000" dirty="0" smtClean="0">
                <a:latin typeface="Arial Narrow" pitchFamily="34" charset="0"/>
              </a:rPr>
              <a:t>        </a:t>
            </a:r>
            <a:r>
              <a:rPr lang="fr-FR" sz="1000" u="sng" dirty="0" err="1" smtClean="0">
                <a:latin typeface="Arial Narrow" pitchFamily="34" charset="0"/>
              </a:rPr>
              <a:t>Anx</a:t>
            </a:r>
            <a:r>
              <a:rPr lang="fr-FR" sz="1000" u="sng" dirty="0" smtClean="0">
                <a:latin typeface="Arial Narrow" pitchFamily="34" charset="0"/>
              </a:rPr>
              <a:t> </a:t>
            </a:r>
            <a:r>
              <a:rPr lang="fr-FR" sz="1000" u="sng" dirty="0">
                <a:latin typeface="Arial Narrow" pitchFamily="34" charset="0"/>
              </a:rPr>
              <a:t>et viande</a:t>
            </a:r>
            <a:r>
              <a:rPr lang="fr-FR" sz="1000" dirty="0">
                <a:latin typeface="Arial Narrow" pitchFamily="34" charset="0"/>
              </a:rPr>
              <a:t> = </a:t>
            </a:r>
            <a:r>
              <a:rPr lang="fr-FR" sz="1000" dirty="0" smtClean="0">
                <a:latin typeface="Arial Narrow" pitchFamily="34" charset="0"/>
              </a:rPr>
              <a:t>52 500€ </a:t>
            </a:r>
            <a:r>
              <a:rPr lang="fr-FR" sz="1000" b="0" dirty="0" smtClean="0">
                <a:latin typeface="Arial Narrow" pitchFamily="34" charset="0"/>
              </a:rPr>
              <a:t>                          entre </a:t>
            </a:r>
            <a:r>
              <a:rPr lang="fr-FR" sz="1000" dirty="0" smtClean="0">
                <a:latin typeface="Arial Narrow" pitchFamily="34" charset="0"/>
              </a:rPr>
              <a:t>30 et 74 UGB vendues</a:t>
            </a:r>
            <a:endParaRPr lang="fr-FR" sz="1000" b="0" dirty="0" smtClean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000" dirty="0" smtClean="0">
                <a:latin typeface="Arial Narrow" pitchFamily="34" charset="0"/>
              </a:rPr>
              <a:t>        </a:t>
            </a:r>
            <a:r>
              <a:rPr lang="fr-FR" sz="1000" u="sng" dirty="0" smtClean="0">
                <a:latin typeface="Arial Narrow" pitchFamily="34" charset="0"/>
              </a:rPr>
              <a:t>Céréales</a:t>
            </a:r>
            <a:r>
              <a:rPr lang="fr-FR" sz="1000" dirty="0" smtClean="0">
                <a:latin typeface="Arial Narrow" pitchFamily="34" charset="0"/>
              </a:rPr>
              <a:t> </a:t>
            </a:r>
            <a:r>
              <a:rPr lang="fr-FR" sz="1000" dirty="0">
                <a:latin typeface="Arial Narrow" pitchFamily="34" charset="0"/>
              </a:rPr>
              <a:t>= </a:t>
            </a:r>
            <a:r>
              <a:rPr lang="fr-FR" sz="1000" dirty="0" smtClean="0">
                <a:latin typeface="Arial Narrow" pitchFamily="34" charset="0"/>
              </a:rPr>
              <a:t>       26 000 </a:t>
            </a:r>
            <a:r>
              <a:rPr lang="fr-FR" sz="1000" dirty="0">
                <a:latin typeface="Arial Narrow" pitchFamily="34" charset="0"/>
              </a:rPr>
              <a:t>€  </a:t>
            </a:r>
            <a:r>
              <a:rPr lang="fr-FR" sz="1000" dirty="0" smtClean="0">
                <a:latin typeface="Arial Narrow" pitchFamily="34" charset="0"/>
              </a:rPr>
              <a:t>                        26 à 99</a:t>
            </a:r>
            <a:r>
              <a:rPr lang="fr-FR" sz="1000" b="0" dirty="0" smtClean="0">
                <a:latin typeface="Arial Narrow" pitchFamily="34" charset="0"/>
              </a:rPr>
              <a:t> t de blé </a:t>
            </a:r>
            <a:r>
              <a:rPr lang="fr-FR" sz="1000" b="0" dirty="0">
                <a:latin typeface="Arial Narrow" pitchFamily="34" charset="0"/>
              </a:rPr>
              <a:t>+  </a:t>
            </a:r>
            <a:r>
              <a:rPr lang="fr-FR" sz="1000" dirty="0" smtClean="0">
                <a:latin typeface="Arial Narrow" pitchFamily="34" charset="0"/>
              </a:rPr>
              <a:t>0 à 29</a:t>
            </a:r>
            <a:r>
              <a:rPr lang="fr-FR" sz="1000" b="0" dirty="0" smtClean="0">
                <a:latin typeface="Arial Narrow" pitchFamily="34" charset="0"/>
              </a:rPr>
              <a:t> t de seigle</a:t>
            </a:r>
            <a:r>
              <a:rPr lang="fr-FR" sz="1000" dirty="0" smtClean="0">
                <a:latin typeface="Arial Narrow" pitchFamily="34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fr-FR" sz="1000" dirty="0" smtClean="0">
                <a:latin typeface="Arial Narrow" pitchFamily="34" charset="0"/>
              </a:rPr>
              <a:t>        </a:t>
            </a:r>
            <a:r>
              <a:rPr lang="fr-FR" sz="1000" u="sng" dirty="0" smtClean="0">
                <a:latin typeface="Arial Narrow" pitchFamily="34" charset="0"/>
              </a:rPr>
              <a:t>Aides </a:t>
            </a:r>
            <a:r>
              <a:rPr lang="fr-FR" sz="1000" u="sng" dirty="0">
                <a:latin typeface="Arial Narrow" pitchFamily="34" charset="0"/>
              </a:rPr>
              <a:t>PAC </a:t>
            </a:r>
            <a:r>
              <a:rPr lang="fr-FR" sz="1000" dirty="0">
                <a:latin typeface="Arial Narrow" pitchFamily="34" charset="0"/>
              </a:rPr>
              <a:t>=     </a:t>
            </a:r>
            <a:r>
              <a:rPr lang="fr-FR" sz="1000" dirty="0" smtClean="0">
                <a:latin typeface="Arial Narrow" pitchFamily="34" charset="0"/>
              </a:rPr>
              <a:t> 86 000 €          dont         40 000 € aide maintien AB</a:t>
            </a:r>
          </a:p>
          <a:p>
            <a:pPr>
              <a:spcBef>
                <a:spcPct val="50000"/>
              </a:spcBef>
            </a:pPr>
            <a:endParaRPr lang="fr-FR" sz="1000" dirty="0" smtClean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000" b="1" dirty="0">
                <a:solidFill>
                  <a:srgbClr val="FF3300"/>
                </a:solidFill>
                <a:latin typeface="Arial Narrow" pitchFamily="34" charset="0"/>
              </a:rPr>
              <a:t>CHARGES OPERATIONNELLES : </a:t>
            </a:r>
            <a:r>
              <a:rPr lang="fr-FR" sz="1000" b="1" dirty="0" smtClean="0">
                <a:solidFill>
                  <a:srgbClr val="FF3300"/>
                </a:solidFill>
                <a:latin typeface="Arial Narrow" pitchFamily="34" charset="0"/>
              </a:rPr>
              <a:t>30 000€ </a:t>
            </a:r>
          </a:p>
          <a:p>
            <a:pPr>
              <a:spcBef>
                <a:spcPct val="50000"/>
              </a:spcBef>
            </a:pPr>
            <a:r>
              <a:rPr lang="fr-FR" sz="1000" dirty="0" smtClean="0">
                <a:solidFill>
                  <a:srgbClr val="FF3300"/>
                </a:solidFill>
                <a:latin typeface="Arial Narrow" pitchFamily="34" charset="0"/>
              </a:rPr>
              <a:t>Minéraux </a:t>
            </a:r>
            <a:r>
              <a:rPr lang="fr-FR" sz="1000" dirty="0">
                <a:solidFill>
                  <a:srgbClr val="FF3300"/>
                </a:solidFill>
                <a:latin typeface="Arial Narrow" pitchFamily="34" charset="0"/>
              </a:rPr>
              <a:t>=  </a:t>
            </a:r>
            <a:r>
              <a:rPr lang="fr-FR" sz="1000" dirty="0" smtClean="0">
                <a:solidFill>
                  <a:srgbClr val="FF3300"/>
                </a:solidFill>
                <a:latin typeface="Arial Narrow" pitchFamily="34" charset="0"/>
              </a:rPr>
              <a:t>                                   2150 </a:t>
            </a:r>
            <a:r>
              <a:rPr lang="fr-FR" sz="1000" dirty="0">
                <a:solidFill>
                  <a:srgbClr val="FF3300"/>
                </a:solidFill>
                <a:latin typeface="Arial Narrow" pitchFamily="34" charset="0"/>
              </a:rPr>
              <a:t>€</a:t>
            </a:r>
            <a:r>
              <a:rPr lang="fr-FR" sz="1000" dirty="0">
                <a:latin typeface="Arial Narrow" pitchFamily="34" charset="0"/>
              </a:rPr>
              <a:t> </a:t>
            </a:r>
            <a:r>
              <a:rPr lang="fr-FR" sz="1000" dirty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fr-FR" sz="1000" dirty="0" smtClean="0">
                <a:solidFill>
                  <a:srgbClr val="FF3300"/>
                </a:solidFill>
                <a:latin typeface="Arial Narrow" pitchFamily="34" charset="0"/>
              </a:rPr>
              <a:t>   Engrais                                             0 </a:t>
            </a:r>
            <a:r>
              <a:rPr lang="fr-FR" sz="1000" dirty="0">
                <a:solidFill>
                  <a:srgbClr val="FF3300"/>
                </a:solidFill>
                <a:latin typeface="Arial Narrow" pitchFamily="34" charset="0"/>
              </a:rPr>
              <a:t>€</a:t>
            </a:r>
            <a:endParaRPr lang="fr-FR" sz="1000" dirty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000" dirty="0" smtClean="0">
                <a:solidFill>
                  <a:srgbClr val="FF3300"/>
                </a:solidFill>
                <a:latin typeface="Arial Narrow" pitchFamily="34" charset="0"/>
              </a:rPr>
              <a:t>Produits </a:t>
            </a:r>
            <a:r>
              <a:rPr lang="fr-FR" sz="1000" dirty="0">
                <a:solidFill>
                  <a:srgbClr val="FF3300"/>
                </a:solidFill>
                <a:latin typeface="Arial Narrow" pitchFamily="34" charset="0"/>
              </a:rPr>
              <a:t>phytosanitaires =              </a:t>
            </a:r>
            <a:r>
              <a:rPr lang="fr-FR" sz="1000" dirty="0" smtClean="0">
                <a:solidFill>
                  <a:srgbClr val="FF3300"/>
                </a:solidFill>
                <a:latin typeface="Arial Narrow" pitchFamily="34" charset="0"/>
              </a:rPr>
              <a:t>      0 </a:t>
            </a:r>
            <a:r>
              <a:rPr lang="fr-FR" sz="1000" dirty="0">
                <a:solidFill>
                  <a:srgbClr val="FF3300"/>
                </a:solidFill>
                <a:latin typeface="Arial Narrow" pitchFamily="34" charset="0"/>
              </a:rPr>
              <a:t>€</a:t>
            </a:r>
            <a:r>
              <a:rPr lang="fr-FR" sz="1000" dirty="0">
                <a:latin typeface="Arial Narrow" pitchFamily="34" charset="0"/>
              </a:rPr>
              <a:t>     </a:t>
            </a:r>
            <a:r>
              <a:rPr lang="fr-FR" sz="1000" dirty="0">
                <a:solidFill>
                  <a:srgbClr val="FF3300"/>
                </a:solidFill>
                <a:latin typeface="Arial Narrow" pitchFamily="34" charset="0"/>
              </a:rPr>
              <a:t>Paille </a:t>
            </a:r>
            <a:r>
              <a:rPr lang="fr-FR" sz="1000" dirty="0" smtClean="0">
                <a:solidFill>
                  <a:srgbClr val="FF3300"/>
                </a:solidFill>
                <a:latin typeface="Arial Narrow" pitchFamily="34" charset="0"/>
              </a:rPr>
              <a:t>                                               0 € </a:t>
            </a:r>
            <a:endParaRPr lang="fr-FR" sz="1000" dirty="0">
              <a:solidFill>
                <a:srgbClr val="FF3300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000" dirty="0">
                <a:latin typeface="Arial Narrow" pitchFamily="34" charset="0"/>
              </a:rPr>
              <a:t>Semences = </a:t>
            </a:r>
            <a:r>
              <a:rPr lang="fr-FR" sz="1000" dirty="0" smtClean="0">
                <a:latin typeface="Arial Narrow" pitchFamily="34" charset="0"/>
              </a:rPr>
              <a:t>prairies, </a:t>
            </a:r>
            <a:r>
              <a:rPr lang="fr-FR" sz="1000" dirty="0">
                <a:latin typeface="Arial Narrow" pitchFamily="34" charset="0"/>
              </a:rPr>
              <a:t>céréales…   </a:t>
            </a:r>
            <a:r>
              <a:rPr lang="fr-FR" sz="1000" dirty="0" smtClean="0">
                <a:latin typeface="Arial Narrow" pitchFamily="34" charset="0"/>
              </a:rPr>
              <a:t>8700 </a:t>
            </a:r>
            <a:r>
              <a:rPr lang="fr-FR" sz="1000" dirty="0">
                <a:latin typeface="Arial Narrow" pitchFamily="34" charset="0"/>
              </a:rPr>
              <a:t>€     Doses IA =                    </a:t>
            </a:r>
            <a:r>
              <a:rPr lang="fr-FR" sz="1000" dirty="0" smtClean="0">
                <a:latin typeface="Arial Narrow" pitchFamily="34" charset="0"/>
              </a:rPr>
              <a:t>             4300 </a:t>
            </a:r>
            <a:r>
              <a:rPr lang="fr-FR" sz="1000" dirty="0">
                <a:latin typeface="Arial Narrow" pitchFamily="34" charset="0"/>
              </a:rPr>
              <a:t>€ </a:t>
            </a:r>
          </a:p>
          <a:p>
            <a:pPr>
              <a:spcBef>
                <a:spcPct val="50000"/>
              </a:spcBef>
            </a:pPr>
            <a:r>
              <a:rPr lang="fr-FR" sz="1000" dirty="0">
                <a:latin typeface="Arial Narrow" pitchFamily="34" charset="0"/>
              </a:rPr>
              <a:t>Produits vétos =                             </a:t>
            </a:r>
            <a:r>
              <a:rPr lang="fr-FR" sz="1000" dirty="0" smtClean="0">
                <a:latin typeface="Arial Narrow" pitchFamily="34" charset="0"/>
              </a:rPr>
              <a:t>4700 </a:t>
            </a:r>
            <a:r>
              <a:rPr lang="fr-FR" sz="1000" dirty="0">
                <a:latin typeface="Arial Narrow" pitchFamily="34" charset="0"/>
              </a:rPr>
              <a:t>€     </a:t>
            </a:r>
            <a:r>
              <a:rPr lang="fr-FR" sz="1000" dirty="0" smtClean="0">
                <a:latin typeface="Arial Narrow" pitchFamily="34" charset="0"/>
              </a:rPr>
              <a:t> </a:t>
            </a:r>
            <a:r>
              <a:rPr lang="fr-FR" sz="1000" dirty="0" smtClean="0">
                <a:solidFill>
                  <a:srgbClr val="FF3300"/>
                </a:solidFill>
                <a:latin typeface="Arial Narrow" pitchFamily="34" charset="0"/>
              </a:rPr>
              <a:t>Fuel </a:t>
            </a:r>
            <a:r>
              <a:rPr lang="fr-FR" sz="1000" dirty="0">
                <a:solidFill>
                  <a:srgbClr val="FF3300"/>
                </a:solidFill>
                <a:latin typeface="Arial Narrow" pitchFamily="34" charset="0"/>
              </a:rPr>
              <a:t>=</a:t>
            </a:r>
            <a:r>
              <a:rPr lang="fr-FR" sz="1000" dirty="0">
                <a:latin typeface="Arial Narrow" pitchFamily="34" charset="0"/>
              </a:rPr>
              <a:t> </a:t>
            </a:r>
            <a:r>
              <a:rPr lang="fr-FR" sz="1000" dirty="0" smtClean="0">
                <a:solidFill>
                  <a:srgbClr val="FF3300"/>
                </a:solidFill>
                <a:latin typeface="Arial Narrow" pitchFamily="34" charset="0"/>
              </a:rPr>
              <a:t>20650 </a:t>
            </a:r>
            <a:r>
              <a:rPr lang="fr-FR" sz="1000" dirty="0">
                <a:solidFill>
                  <a:srgbClr val="FF3300"/>
                </a:solidFill>
                <a:latin typeface="Arial Narrow" pitchFamily="34" charset="0"/>
              </a:rPr>
              <a:t>L.</a:t>
            </a:r>
            <a:r>
              <a:rPr lang="fr-FR" sz="1000" dirty="0">
                <a:latin typeface="Arial Narrow" pitchFamily="34" charset="0"/>
              </a:rPr>
              <a:t> soit       </a:t>
            </a:r>
            <a:r>
              <a:rPr lang="fr-FR" sz="1000" dirty="0" smtClean="0">
                <a:latin typeface="Arial Narrow" pitchFamily="34" charset="0"/>
              </a:rPr>
              <a:t>         15800 €</a:t>
            </a:r>
          </a:p>
          <a:p>
            <a:pPr>
              <a:spcBef>
                <a:spcPct val="50000"/>
              </a:spcBef>
            </a:pPr>
            <a:r>
              <a:rPr lang="fr-FR" sz="1000" dirty="0" smtClean="0">
                <a:latin typeface="Arial Narrow" pitchFamily="34" charset="0"/>
              </a:rPr>
              <a:t> </a:t>
            </a:r>
            <a:endParaRPr lang="fr-FR" sz="1000" dirty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000" b="1" dirty="0" smtClean="0">
                <a:solidFill>
                  <a:srgbClr val="285DC8"/>
                </a:solidFill>
                <a:latin typeface="Arial Narrow" pitchFamily="34" charset="0"/>
              </a:rPr>
              <a:t>SOLDE : 342 500 €</a:t>
            </a:r>
          </a:p>
          <a:p>
            <a:pPr>
              <a:spcBef>
                <a:spcPct val="50000"/>
              </a:spcBef>
            </a:pPr>
            <a:r>
              <a:rPr lang="fr-FR" sz="1000" b="1" dirty="0" smtClean="0">
                <a:solidFill>
                  <a:srgbClr val="00B050"/>
                </a:solidFill>
                <a:latin typeface="Arial Narrow" pitchFamily="34" charset="0"/>
              </a:rPr>
              <a:t>EBE/Produit =  50%                       </a:t>
            </a:r>
            <a:r>
              <a:rPr lang="fr-FR" sz="1000" dirty="0" smtClean="0">
                <a:solidFill>
                  <a:srgbClr val="00B050"/>
                </a:solidFill>
                <a:latin typeface="Arial Narrow" pitchFamily="34" charset="0"/>
              </a:rPr>
              <a:t>Produit </a:t>
            </a:r>
            <a:r>
              <a:rPr lang="fr-FR" sz="1000" dirty="0">
                <a:solidFill>
                  <a:srgbClr val="00B050"/>
                </a:solidFill>
                <a:latin typeface="Arial Narrow" pitchFamily="34" charset="0"/>
              </a:rPr>
              <a:t>Brut </a:t>
            </a:r>
            <a:r>
              <a:rPr lang="fr-FR" sz="1000" dirty="0" smtClean="0">
                <a:solidFill>
                  <a:srgbClr val="00B050"/>
                </a:solidFill>
                <a:latin typeface="Arial Narrow" pitchFamily="34" charset="0"/>
              </a:rPr>
              <a:t>=  </a:t>
            </a:r>
            <a:r>
              <a:rPr lang="fr-FR" sz="1000" dirty="0">
                <a:solidFill>
                  <a:srgbClr val="00B050"/>
                </a:solidFill>
                <a:latin typeface="Arial Narrow" pitchFamily="34" charset="0"/>
              </a:rPr>
              <a:t>1520 €/Ha </a:t>
            </a:r>
            <a:r>
              <a:rPr lang="fr-FR" sz="1000" dirty="0" smtClean="0">
                <a:solidFill>
                  <a:srgbClr val="00B050"/>
                </a:solidFill>
                <a:latin typeface="Arial Narrow" pitchFamily="34" charset="0"/>
              </a:rPr>
              <a:t>SAU</a:t>
            </a:r>
            <a:endParaRPr lang="fr-FR" sz="10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59632" y="1196752"/>
            <a:ext cx="2664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 système </a:t>
            </a:r>
            <a:r>
              <a:rPr lang="fr-FR" b="1" dirty="0" err="1" smtClean="0"/>
              <a:t>convemtionnel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5696959" y="1196752"/>
            <a:ext cx="230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2 systèmes économes </a:t>
            </a:r>
            <a:endParaRPr lang="fr-FR" b="1" dirty="0"/>
          </a:p>
        </p:txBody>
      </p:sp>
      <p:sp>
        <p:nvSpPr>
          <p:cNvPr id="22" name="Espace réservé du numéro de diapositive 2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44FD21-3C07-43DB-B8BC-1D17B4500EAF}" type="slidenum">
              <a:rPr lang="fr-FR" smtClean="0"/>
              <a:pPr/>
              <a:t>10</a:t>
            </a:fld>
            <a:endParaRPr lang="fr-FR"/>
          </a:p>
        </p:txBody>
      </p:sp>
      <p:grpSp>
        <p:nvGrpSpPr>
          <p:cNvPr id="24" name="Groupe 15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27" name="Rectangle 26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1299196" y="6511652"/>
            <a:ext cx="784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M. GODFROY   Agriculture Autrement _ Chambre Régionale de Franche Comté _ Vesoul _ 4 décembre 2014</a:t>
            </a:r>
            <a:endParaRPr lang="fr-FR" sz="900" b="1" i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fr-FR" sz="900" b="1" i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900" b="1" i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e 15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53" name="Rectangle 52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4" name="Imag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367584" y="169476"/>
            <a:ext cx="75248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Un Système Herbager (1/2)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grpSp>
        <p:nvGrpSpPr>
          <p:cNvPr id="14" name="Groupe 24"/>
          <p:cNvGrpSpPr/>
          <p:nvPr/>
        </p:nvGrpSpPr>
        <p:grpSpPr>
          <a:xfrm>
            <a:off x="-36512" y="1844823"/>
            <a:ext cx="9180512" cy="3630552"/>
            <a:chOff x="208510" y="2576332"/>
            <a:chExt cx="3975451" cy="1529105"/>
          </a:xfrm>
        </p:grpSpPr>
        <p:sp>
          <p:nvSpPr>
            <p:cNvPr id="16" name="Oval 8"/>
            <p:cNvSpPr>
              <a:spLocks noChangeAspect="1" noChangeArrowheads="1"/>
            </p:cNvSpPr>
            <p:nvPr/>
          </p:nvSpPr>
          <p:spPr bwMode="auto">
            <a:xfrm>
              <a:off x="208510" y="2818957"/>
              <a:ext cx="2591701" cy="1156936"/>
            </a:xfrm>
            <a:prstGeom prst="ellipse">
              <a:avLst/>
            </a:prstGeom>
            <a:solidFill>
              <a:schemeClr val="bg2">
                <a:lumMod val="75000"/>
                <a:alpha val="40000"/>
              </a:schemeClr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" name="Oval 8"/>
            <p:cNvSpPr>
              <a:spLocks noChangeAspect="1" noChangeArrowheads="1"/>
            </p:cNvSpPr>
            <p:nvPr/>
          </p:nvSpPr>
          <p:spPr bwMode="auto">
            <a:xfrm>
              <a:off x="1587156" y="2788629"/>
              <a:ext cx="2596805" cy="1163285"/>
            </a:xfrm>
            <a:prstGeom prst="ellipse">
              <a:avLst/>
            </a:prstGeom>
            <a:solidFill>
              <a:schemeClr val="bg2">
                <a:lumMod val="75000"/>
                <a:alpha val="40000"/>
              </a:schemeClr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" name="Oval 7"/>
            <p:cNvSpPr>
              <a:spLocks noChangeAspect="1" noChangeArrowheads="1"/>
            </p:cNvSpPr>
            <p:nvPr/>
          </p:nvSpPr>
          <p:spPr bwMode="auto">
            <a:xfrm>
              <a:off x="2484777" y="2818957"/>
              <a:ext cx="934873" cy="2079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fr-FR" sz="1400" b="1" dirty="0" smtClean="0">
                  <a:solidFill>
                    <a:schemeClr val="accent2"/>
                  </a:solidFill>
                  <a:latin typeface="Arial Narrow" pitchFamily="34" charset="0"/>
                  <a:cs typeface="Arial" pitchFamily="34" charset="0"/>
                </a:rPr>
                <a:t>78 </a:t>
              </a:r>
              <a:r>
                <a:rPr lang="fr-FR" sz="1400" b="1" dirty="0">
                  <a:solidFill>
                    <a:schemeClr val="accent2"/>
                  </a:solidFill>
                  <a:latin typeface="Arial Narrow" pitchFamily="34" charset="0"/>
                  <a:cs typeface="Arial" pitchFamily="34" charset="0"/>
                </a:rPr>
                <a:t>ha prairies</a:t>
              </a:r>
            </a:p>
            <a:p>
              <a:pPr algn="ctr"/>
              <a:r>
                <a:rPr lang="fr-FR" sz="1400" b="1" dirty="0">
                  <a:solidFill>
                    <a:schemeClr val="accent2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fr-FR" sz="1400" b="1" dirty="0" smtClean="0">
                  <a:solidFill>
                    <a:schemeClr val="accent2"/>
                  </a:solidFill>
                  <a:latin typeface="Arial Narrow" pitchFamily="34" charset="0"/>
                  <a:cs typeface="Arial" pitchFamily="34" charset="0"/>
                </a:rPr>
                <a:t>permanentes</a:t>
              </a:r>
            </a:p>
          </p:txBody>
        </p:sp>
        <p:sp>
          <p:nvSpPr>
            <p:cNvPr id="18" name="Text Box 10"/>
            <p:cNvSpPr txBox="1">
              <a:spLocks noChangeAspect="1" noChangeArrowheads="1"/>
            </p:cNvSpPr>
            <p:nvPr/>
          </p:nvSpPr>
          <p:spPr bwMode="auto">
            <a:xfrm>
              <a:off x="1892324" y="3122238"/>
              <a:ext cx="643358" cy="40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fr-FR" sz="1400" b="1" dirty="0" smtClean="0">
                  <a:solidFill>
                    <a:srgbClr val="008000"/>
                  </a:solidFill>
                  <a:latin typeface="Arial Narrow" pitchFamily="34" charset="0"/>
                  <a:cs typeface="Arial" pitchFamily="34" charset="0"/>
                </a:rPr>
                <a:t>Pâturage</a:t>
              </a:r>
            </a:p>
            <a:p>
              <a:pPr algn="ctr" eaLnBrk="1" hangingPunct="1"/>
              <a:r>
                <a:rPr lang="fr-FR" sz="1400" dirty="0" smtClean="0">
                  <a:latin typeface="Arial Narrow" pitchFamily="34" charset="0"/>
                  <a:cs typeface="Arial" pitchFamily="34" charset="0"/>
                </a:rPr>
                <a:t>mise à l’herbe : </a:t>
              </a:r>
              <a:r>
                <a:rPr lang="fr-FR" sz="1400" b="1" dirty="0" smtClean="0">
                  <a:latin typeface="Arial Narrow" pitchFamily="34" charset="0"/>
                  <a:cs typeface="Arial" pitchFamily="34" charset="0"/>
                </a:rPr>
                <a:t>26/03</a:t>
              </a:r>
            </a:p>
            <a:p>
              <a:pPr algn="ctr" eaLnBrk="1" hangingPunct="1"/>
              <a:r>
                <a:rPr lang="fr-FR" sz="1400" b="1" dirty="0" smtClean="0">
                  <a:latin typeface="Arial Narrow" pitchFamily="34" charset="0"/>
                  <a:cs typeface="Arial" pitchFamily="34" charset="0"/>
                </a:rPr>
                <a:t>246 jours / an</a:t>
              </a:r>
              <a:endParaRPr lang="fr-FR" sz="14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" name="AutoShape 11"/>
            <p:cNvSpPr>
              <a:spLocks noChangeAspect="1" noChangeArrowheads="1"/>
            </p:cNvSpPr>
            <p:nvPr/>
          </p:nvSpPr>
          <p:spPr bwMode="auto">
            <a:xfrm flipH="1">
              <a:off x="1331913" y="2576332"/>
              <a:ext cx="1760333" cy="3619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1 w 21600"/>
                <a:gd name="T19" fmla="*/ 3126 h 21600"/>
                <a:gd name="T20" fmla="*/ 18429 w 21600"/>
                <a:gd name="T21" fmla="*/ 1847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51" y="10458"/>
                  </a:moveTo>
                  <a:cubicBezTo>
                    <a:pt x="19467" y="5702"/>
                    <a:pt x="15559" y="1942"/>
                    <a:pt x="10800" y="1942"/>
                  </a:cubicBezTo>
                  <a:cubicBezTo>
                    <a:pt x="5907" y="1942"/>
                    <a:pt x="1942" y="5907"/>
                    <a:pt x="1942" y="10800"/>
                  </a:cubicBezTo>
                  <a:cubicBezTo>
                    <a:pt x="1941" y="11545"/>
                    <a:pt x="2036" y="12288"/>
                    <a:pt x="2222" y="13010"/>
                  </a:cubicBezTo>
                  <a:lnTo>
                    <a:pt x="341" y="13495"/>
                  </a:lnTo>
                  <a:cubicBezTo>
                    <a:pt x="114" y="12614"/>
                    <a:pt x="0" y="11709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602" y="-1"/>
                    <a:pt x="21367" y="4584"/>
                    <a:pt x="21591" y="10383"/>
                  </a:cubicBezTo>
                  <a:lnTo>
                    <a:pt x="24289" y="10278"/>
                  </a:lnTo>
                  <a:lnTo>
                    <a:pt x="20763" y="14088"/>
                  </a:lnTo>
                  <a:lnTo>
                    <a:pt x="16953" y="10562"/>
                  </a:lnTo>
                  <a:lnTo>
                    <a:pt x="19651" y="10458"/>
                  </a:lnTo>
                  <a:close/>
                </a:path>
              </a:pathLst>
            </a:custGeom>
            <a:solidFill>
              <a:schemeClr val="bg2">
                <a:lumMod val="25000"/>
                <a:alpha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0" name="AutoShape 12"/>
            <p:cNvSpPr>
              <a:spLocks noChangeAspect="1" noChangeArrowheads="1"/>
            </p:cNvSpPr>
            <p:nvPr/>
          </p:nvSpPr>
          <p:spPr bwMode="auto">
            <a:xfrm flipV="1">
              <a:off x="1168350" y="3819785"/>
              <a:ext cx="2087458" cy="2856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85 h 21600"/>
                <a:gd name="T20" fmla="*/ 18439 w 21600"/>
                <a:gd name="T21" fmla="*/ 1841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094" y="12602"/>
                  </a:moveTo>
                  <a:cubicBezTo>
                    <a:pt x="19223" y="12010"/>
                    <a:pt x="19288" y="11406"/>
                    <a:pt x="19288" y="10800"/>
                  </a:cubicBezTo>
                  <a:cubicBezTo>
                    <a:pt x="19288" y="6112"/>
                    <a:pt x="15487" y="2312"/>
                    <a:pt x="10800" y="2312"/>
                  </a:cubicBezTo>
                  <a:cubicBezTo>
                    <a:pt x="6112" y="2312"/>
                    <a:pt x="2312" y="6112"/>
                    <a:pt x="2312" y="10800"/>
                  </a:cubicBezTo>
                  <a:cubicBezTo>
                    <a:pt x="2311" y="11952"/>
                    <a:pt x="2546" y="13092"/>
                    <a:pt x="3001" y="14150"/>
                  </a:cubicBezTo>
                  <a:lnTo>
                    <a:pt x="877" y="15063"/>
                  </a:lnTo>
                  <a:cubicBezTo>
                    <a:pt x="298" y="13716"/>
                    <a:pt x="0" y="122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571"/>
                    <a:pt x="21517" y="12340"/>
                    <a:pt x="21353" y="13093"/>
                  </a:cubicBezTo>
                  <a:lnTo>
                    <a:pt x="23991" y="13667"/>
                  </a:lnTo>
                  <a:lnTo>
                    <a:pt x="19404" y="16616"/>
                  </a:lnTo>
                  <a:lnTo>
                    <a:pt x="16455" y="12029"/>
                  </a:lnTo>
                  <a:lnTo>
                    <a:pt x="19094" y="12602"/>
                  </a:lnTo>
                  <a:close/>
                </a:path>
              </a:pathLst>
            </a:custGeom>
            <a:solidFill>
              <a:schemeClr val="bg2">
                <a:lumMod val="25000"/>
                <a:alpha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fr-FR" sz="1600"/>
            </a:p>
          </p:txBody>
        </p:sp>
        <p:sp>
          <p:nvSpPr>
            <p:cNvPr id="21" name="Text Box 13"/>
            <p:cNvSpPr txBox="1">
              <a:spLocks noChangeAspect="1" noChangeArrowheads="1"/>
            </p:cNvSpPr>
            <p:nvPr/>
          </p:nvSpPr>
          <p:spPr bwMode="auto">
            <a:xfrm>
              <a:off x="988053" y="2636989"/>
              <a:ext cx="2588083" cy="129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fr-FR" sz="1400" b="1" dirty="0" smtClean="0">
                  <a:latin typeface="Arial Narrow" pitchFamily="34" charset="0"/>
                  <a:cs typeface="Arial" pitchFamily="34" charset="0"/>
                </a:rPr>
                <a:t>Foin + regain </a:t>
              </a:r>
              <a:r>
                <a:rPr lang="fr-FR" sz="1400" dirty="0" smtClean="0">
                  <a:latin typeface="Arial Narrow" pitchFamily="34" charset="0"/>
                  <a:cs typeface="Arial" pitchFamily="34" charset="0"/>
                </a:rPr>
                <a:t>: 174 t MS /an (+/-23%) (soit 100% des fourrages produits)</a:t>
              </a:r>
            </a:p>
          </p:txBody>
        </p:sp>
        <p:sp>
          <p:nvSpPr>
            <p:cNvPr id="22" name="Text Box 14"/>
            <p:cNvSpPr txBox="1">
              <a:spLocks noChangeAspect="1" noChangeArrowheads="1"/>
            </p:cNvSpPr>
            <p:nvPr/>
          </p:nvSpPr>
          <p:spPr bwMode="auto">
            <a:xfrm>
              <a:off x="1549325" y="3941098"/>
              <a:ext cx="1370855" cy="129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fr-FR" sz="1400" b="1" dirty="0" smtClean="0">
                  <a:latin typeface="Arial Narrow" pitchFamily="34" charset="0"/>
                  <a:cs typeface="Arial" pitchFamily="34" charset="0"/>
                </a:rPr>
                <a:t>Lisier</a:t>
              </a:r>
              <a:r>
                <a:rPr lang="fr-FR" sz="1400" dirty="0" smtClean="0">
                  <a:latin typeface="Arial Narrow" pitchFamily="34" charset="0"/>
                  <a:cs typeface="Arial" pitchFamily="34" charset="0"/>
                </a:rPr>
                <a:t> (680 m</a:t>
              </a:r>
              <a:r>
                <a:rPr lang="fr-FR" sz="1400" baseline="30000" dirty="0" smtClean="0">
                  <a:latin typeface="Arial Narrow" pitchFamily="34" charset="0"/>
                  <a:cs typeface="Arial" pitchFamily="34" charset="0"/>
                </a:rPr>
                <a:t>3</a:t>
              </a:r>
              <a:r>
                <a:rPr lang="fr-FR" sz="1400" dirty="0" smtClean="0">
                  <a:latin typeface="Arial Narrow" pitchFamily="34" charset="0"/>
                  <a:cs typeface="Arial" pitchFamily="34" charset="0"/>
                </a:rPr>
                <a:t>), </a:t>
              </a:r>
              <a:r>
                <a:rPr lang="fr-FR" sz="1400" b="1" dirty="0" smtClean="0">
                  <a:latin typeface="Arial Narrow" pitchFamily="34" charset="0"/>
                  <a:cs typeface="Arial" pitchFamily="34" charset="0"/>
                </a:rPr>
                <a:t>Fumier</a:t>
              </a:r>
              <a:r>
                <a:rPr lang="fr-FR" sz="1400" dirty="0" smtClean="0">
                  <a:latin typeface="Arial Narrow" pitchFamily="34" charset="0"/>
                  <a:cs typeface="Arial" pitchFamily="34" charset="0"/>
                </a:rPr>
                <a:t> (120 t), </a:t>
              </a:r>
              <a:r>
                <a:rPr lang="fr-FR" sz="1400" b="1" dirty="0" smtClean="0">
                  <a:latin typeface="Arial Narrow" pitchFamily="34" charset="0"/>
                  <a:cs typeface="Arial" pitchFamily="34" charset="0"/>
                </a:rPr>
                <a:t>EVB</a:t>
              </a:r>
              <a:r>
                <a:rPr lang="fr-FR" sz="1400" dirty="0" smtClean="0">
                  <a:latin typeface="Arial Narrow" pitchFamily="34" charset="0"/>
                  <a:cs typeface="Arial" pitchFamily="34" charset="0"/>
                </a:rPr>
                <a:t> (520m</a:t>
              </a:r>
              <a:r>
                <a:rPr lang="fr-FR" sz="1400" baseline="30000" dirty="0" smtClean="0">
                  <a:latin typeface="Arial Narrow" pitchFamily="34" charset="0"/>
                  <a:cs typeface="Arial" pitchFamily="34" charset="0"/>
                </a:rPr>
                <a:t>3</a:t>
              </a:r>
              <a:r>
                <a:rPr lang="fr-FR" sz="1400" dirty="0" smtClean="0">
                  <a:latin typeface="Arial Narrow" pitchFamily="34" charset="0"/>
                  <a:cs typeface="Arial" pitchFamily="34" charset="0"/>
                </a:rPr>
                <a:t>)</a:t>
              </a:r>
              <a:endParaRPr lang="fr-FR" sz="1400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65412" y="3000926"/>
              <a:ext cx="619985" cy="129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fr-FR" sz="1400" b="1" dirty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5.5 t MS /ha /an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934326" y="2879613"/>
              <a:ext cx="989179" cy="129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accent2"/>
                  </a:solidFill>
                  <a:latin typeface="Arial Narrow" panose="020B0606020202030204" pitchFamily="34" charset="0"/>
                </a:rPr>
                <a:t>40 vaches laitières + génisses</a:t>
              </a:r>
              <a:endParaRPr lang="fr-FR" sz="1400" b="1" dirty="0">
                <a:solidFill>
                  <a:schemeClr val="accent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Ellipse 24"/>
          <p:cNvSpPr>
            <a:spLocks noChangeAspect="1"/>
          </p:cNvSpPr>
          <p:nvPr/>
        </p:nvSpPr>
        <p:spPr>
          <a:xfrm>
            <a:off x="-4734865" y="12474821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>
            <a:off x="-4722165" y="12938371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8" t="52516" r="28845"/>
          <a:stretch/>
        </p:blipFill>
        <p:spPr>
          <a:xfrm>
            <a:off x="5940152" y="3140968"/>
            <a:ext cx="1728191" cy="1279597"/>
          </a:xfrm>
          <a:prstGeom prst="rect">
            <a:avLst/>
          </a:prstGeom>
        </p:spPr>
      </p:pic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450360"/>
              </p:ext>
            </p:extLst>
          </p:nvPr>
        </p:nvGraphicFramePr>
        <p:xfrm>
          <a:off x="251520" y="2996952"/>
          <a:ext cx="3528391" cy="837700"/>
        </p:xfrm>
        <a:graphic>
          <a:graphicData uri="http://schemas.openxmlformats.org/drawingml/2006/table">
            <a:tbl>
              <a:tblPr/>
              <a:tblGrid>
                <a:gridCol w="1144973"/>
                <a:gridCol w="955574"/>
                <a:gridCol w="586638"/>
                <a:gridCol w="841206"/>
              </a:tblGrid>
              <a:tr h="19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2005 - 2013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Troupeau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Holstein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Montbéliarde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6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Lait (kg / VL / an)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5103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5478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4911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6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TB ( g / kg 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41,9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41,5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6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TP ( g / kg 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31,9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31,4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6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Durée Lactation (j)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276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279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9" name="Groupe 10"/>
          <p:cNvGrpSpPr/>
          <p:nvPr/>
        </p:nvGrpSpPr>
        <p:grpSpPr>
          <a:xfrm>
            <a:off x="72002" y="836712"/>
            <a:ext cx="9468549" cy="1096780"/>
            <a:chOff x="8835902" y="12385673"/>
            <a:chExt cx="16058030" cy="1200337"/>
          </a:xfrm>
        </p:grpSpPr>
        <p:grpSp>
          <p:nvGrpSpPr>
            <p:cNvPr id="30" name="Groupe 44"/>
            <p:cNvGrpSpPr/>
            <p:nvPr/>
          </p:nvGrpSpPr>
          <p:grpSpPr>
            <a:xfrm>
              <a:off x="8835902" y="12385673"/>
              <a:ext cx="15385479" cy="1024497"/>
              <a:chOff x="1227291" y="9231034"/>
              <a:chExt cx="2154163" cy="684909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227291" y="9231034"/>
                <a:ext cx="2154163" cy="684909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345523" y="9283716"/>
                <a:ext cx="1155485" cy="617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lvl="0" indent="-171450" defTabSz="457200">
                  <a:buFont typeface="Wingdings" panose="05000000000000000000" pitchFamily="2" charset="2"/>
                  <a:buChar char="§"/>
                </a:pPr>
                <a:r>
                  <a:rPr lang="fr-FR" sz="1600" b="1" dirty="0" smtClean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 6030 L </a:t>
                </a:r>
                <a:r>
                  <a:rPr lang="fr-FR" sz="1600" b="1" dirty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de fioul / an </a:t>
                </a:r>
                <a:r>
                  <a:rPr lang="fr-FR" sz="1600" b="1" dirty="0" smtClean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et 24 600 </a:t>
                </a:r>
                <a:r>
                  <a:rPr lang="fr-FR" sz="1600" b="1" dirty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kWh / an </a:t>
                </a:r>
                <a:r>
                  <a:rPr lang="fr-FR" sz="1600" b="1" dirty="0" smtClean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électricité</a:t>
                </a:r>
                <a:endParaRPr lang="fr-FR" sz="1600" b="1" dirty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endParaRPr>
              </a:p>
              <a:p>
                <a:pPr marL="171450" lvl="0" indent="-171450" defTabSz="457200">
                  <a:buFont typeface="Wingdings" panose="05000000000000000000" pitchFamily="2" charset="2"/>
                  <a:buChar char="§"/>
                </a:pPr>
                <a:r>
                  <a:rPr lang="fr-FR" sz="1600" b="1" dirty="0" smtClean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 1450 </a:t>
                </a:r>
                <a:r>
                  <a:rPr lang="fr-FR" sz="1600" b="1" dirty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€ / an de produits vétérinaires </a:t>
                </a:r>
                <a:endParaRPr lang="fr-FR" sz="16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endParaRPr>
              </a:p>
              <a:p>
                <a:pPr marL="171450" lvl="0" indent="-171450" defTabSz="457200">
                  <a:buFont typeface="Wingdings" panose="05000000000000000000" pitchFamily="2" charset="2"/>
                  <a:buChar char="§"/>
                </a:pPr>
                <a:r>
                  <a:rPr lang="fr-FR" sz="1600" b="1" dirty="0" smtClean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 600 </a:t>
                </a:r>
                <a:r>
                  <a:rPr lang="fr-FR" sz="1600" b="1" dirty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€ / an  d’aliments </a:t>
                </a:r>
                <a:r>
                  <a:rPr lang="fr-FR" sz="1600" b="1" dirty="0" smtClean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minéraux</a:t>
                </a:r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 rot="16200000">
                <a:off x="985004" y="9484096"/>
                <a:ext cx="586510" cy="80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Intrants</a:t>
                </a:r>
                <a:endParaRPr lang="fr-FR" sz="16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31" name="Groupe 8"/>
            <p:cNvGrpSpPr/>
            <p:nvPr/>
          </p:nvGrpSpPr>
          <p:grpSpPr>
            <a:xfrm>
              <a:off x="17981166" y="12385673"/>
              <a:ext cx="6912766" cy="1200337"/>
              <a:chOff x="15920691" y="12385673"/>
              <a:chExt cx="6912766" cy="1200337"/>
            </a:xfrm>
          </p:grpSpPr>
          <p:sp>
            <p:nvSpPr>
              <p:cNvPr id="32" name="ZoneTexte 31"/>
              <p:cNvSpPr txBox="1"/>
              <p:nvPr/>
            </p:nvSpPr>
            <p:spPr>
              <a:xfrm>
                <a:off x="15920691" y="12385681"/>
                <a:ext cx="691276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fr-FR"/>
                </a:defPPr>
                <a:lvl1pPr marL="171450" lvl="0" indent="-171450" defTabSz="457200">
                  <a:buFont typeface="Wingdings" panose="05000000000000000000" pitchFamily="2" charset="2"/>
                  <a:buChar char="§"/>
                  <a:defRPr sz="2400" b="1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defRPr>
                </a:lvl1pPr>
              </a:lstStyle>
              <a:p>
                <a:r>
                  <a:rPr lang="fr-FR" sz="1600" dirty="0" smtClean="0"/>
                  <a:t> 1700 € / an </a:t>
                </a:r>
                <a:r>
                  <a:rPr lang="fr-FR" sz="1600" dirty="0"/>
                  <a:t>semences IA</a:t>
                </a:r>
              </a:p>
              <a:p>
                <a:r>
                  <a:rPr lang="fr-FR" sz="1600" dirty="0" smtClean="0"/>
                  <a:t> Petits </a:t>
                </a:r>
                <a:r>
                  <a:rPr lang="fr-FR" sz="1600" dirty="0"/>
                  <a:t>matériels</a:t>
                </a:r>
              </a:p>
              <a:p>
                <a:r>
                  <a:rPr lang="fr-FR" sz="1600" dirty="0" smtClean="0"/>
                  <a:t> Honoraires </a:t>
                </a:r>
                <a:r>
                  <a:rPr lang="fr-FR" sz="1600" dirty="0"/>
                  <a:t>prestations de services</a:t>
                </a:r>
              </a:p>
              <a:p>
                <a:endParaRPr lang="fr-FR" sz="1600" dirty="0"/>
              </a:p>
            </p:txBody>
          </p:sp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92198" y="12385673"/>
                <a:ext cx="868735" cy="709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68847"/>
              </p:ext>
            </p:extLst>
          </p:nvPr>
        </p:nvGraphicFramePr>
        <p:xfrm>
          <a:off x="539552" y="3933056"/>
          <a:ext cx="3456383" cy="971550"/>
        </p:xfrm>
        <a:graphic>
          <a:graphicData uri="http://schemas.openxmlformats.org/drawingml/2006/table">
            <a:tbl>
              <a:tblPr/>
              <a:tblGrid>
                <a:gridCol w="1471914"/>
                <a:gridCol w="397355"/>
                <a:gridCol w="423231"/>
                <a:gridCol w="387961"/>
                <a:gridCol w="387961"/>
                <a:gridCol w="387961"/>
              </a:tblGrid>
              <a:tr h="14401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Performances de reproduction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Réussite IA (%)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Troupeau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Montbéliarde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Holstein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Renouvellement </a:t>
                      </a:r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7" name="Groupe 42"/>
          <p:cNvGrpSpPr/>
          <p:nvPr/>
        </p:nvGrpSpPr>
        <p:grpSpPr>
          <a:xfrm>
            <a:off x="-14412" y="5373216"/>
            <a:ext cx="5202334" cy="1008112"/>
            <a:chOff x="535818" y="6606183"/>
            <a:chExt cx="3519361" cy="1017695"/>
          </a:xfrm>
        </p:grpSpPr>
        <p:sp>
          <p:nvSpPr>
            <p:cNvPr id="48" name="Rectangle 47"/>
            <p:cNvSpPr/>
            <p:nvPr/>
          </p:nvSpPr>
          <p:spPr>
            <a:xfrm>
              <a:off x="535818" y="6612233"/>
              <a:ext cx="3519361" cy="94804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49" name="Text Box 17"/>
            <p:cNvSpPr txBox="1">
              <a:spLocks noChangeAspect="1" noChangeArrowheads="1"/>
            </p:cNvSpPr>
            <p:nvPr/>
          </p:nvSpPr>
          <p:spPr bwMode="auto">
            <a:xfrm>
              <a:off x="1041822" y="6733393"/>
              <a:ext cx="2390675" cy="652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marL="171450" indent="-171450" eaLnBrk="1" hangingPunct="1">
                <a:buFont typeface="Wingdings" panose="05000000000000000000" pitchFamily="2" charset="2"/>
                <a:buChar char="§"/>
              </a:pPr>
              <a:r>
                <a:rPr lang="fr-FR" sz="1400" dirty="0" smtClean="0">
                  <a:latin typeface="Arial Narrow" pitchFamily="34" charset="0"/>
                  <a:cs typeface="Arial" pitchFamily="34" charset="0"/>
                </a:rPr>
                <a:t> Lait </a:t>
              </a:r>
              <a:r>
                <a:rPr lang="fr-FR" sz="1400" dirty="0">
                  <a:latin typeface="Arial Narrow" pitchFamily="34" charset="0"/>
                  <a:cs typeface="Arial" pitchFamily="34" charset="0"/>
                </a:rPr>
                <a:t>de printemps et </a:t>
              </a:r>
              <a:r>
                <a:rPr lang="fr-FR" sz="1400" dirty="0" smtClean="0">
                  <a:latin typeface="Arial Narrow" pitchFamily="34" charset="0"/>
                  <a:cs typeface="Arial" pitchFamily="34" charset="0"/>
                </a:rPr>
                <a:t>d’</a:t>
              </a:r>
              <a:r>
                <a:rPr lang="fr-FR" altLang="ja-JP" sz="1400" dirty="0" smtClean="0">
                  <a:latin typeface="Arial Narrow" pitchFamily="34" charset="0"/>
                  <a:cs typeface="Arial" pitchFamily="34" charset="0"/>
                </a:rPr>
                <a:t>été : </a:t>
              </a:r>
              <a:r>
                <a:rPr lang="fr-FR" altLang="ja-JP" sz="1400" b="1" dirty="0" smtClean="0">
                  <a:latin typeface="Arial Narrow" pitchFamily="34" charset="0"/>
                  <a:cs typeface="Arial" pitchFamily="34" charset="0"/>
                </a:rPr>
                <a:t>190 696 L lait </a:t>
              </a:r>
              <a:r>
                <a:rPr lang="fr-FR" altLang="ja-JP" sz="1400" dirty="0" smtClean="0">
                  <a:latin typeface="Arial Narrow" pitchFamily="34" charset="0"/>
                  <a:cs typeface="Arial" pitchFamily="34" charset="0"/>
                </a:rPr>
                <a:t>soit 2445 L / ha  </a:t>
              </a:r>
              <a:endParaRPr lang="fr-FR" altLang="ja-JP" sz="1400" dirty="0">
                <a:latin typeface="Arial Narrow" pitchFamily="34" charset="0"/>
                <a:cs typeface="Arial" pitchFamily="34" charset="0"/>
              </a:endParaRPr>
            </a:p>
            <a:p>
              <a:pPr marL="171450" indent="-171450" eaLnBrk="1" hangingPunct="1">
                <a:buFont typeface="Wingdings" panose="05000000000000000000" pitchFamily="2" charset="2"/>
                <a:buChar char="§"/>
              </a:pPr>
              <a:r>
                <a:rPr lang="fr-FR" sz="1400" dirty="0" smtClean="0">
                  <a:latin typeface="Arial Narrow" pitchFamily="34" charset="0"/>
                  <a:cs typeface="Arial" pitchFamily="34" charset="0"/>
                </a:rPr>
                <a:t> Viande : </a:t>
              </a:r>
              <a:r>
                <a:rPr lang="fr-FR" sz="1400" b="1" dirty="0" smtClean="0">
                  <a:latin typeface="Arial Narrow" pitchFamily="34" charset="0"/>
                  <a:cs typeface="Arial" pitchFamily="34" charset="0"/>
                </a:rPr>
                <a:t>13 UGB </a:t>
              </a:r>
              <a:endParaRPr lang="fr-FR" sz="1400" dirty="0" smtClean="0">
                <a:latin typeface="Arial Narrow" pitchFamily="34" charset="0"/>
                <a:cs typeface="Arial" pitchFamily="34" charset="0"/>
              </a:endParaRPr>
            </a:p>
            <a:p>
              <a:pPr marL="171450" indent="-171450" eaLnBrk="1" hangingPunct="1">
                <a:buFont typeface="Wingdings" panose="05000000000000000000" pitchFamily="2" charset="2"/>
                <a:buChar char="§"/>
              </a:pPr>
              <a:r>
                <a:rPr lang="fr-FR" sz="1400" dirty="0" smtClean="0">
                  <a:latin typeface="Arial Narrow" pitchFamily="34" charset="0"/>
                  <a:cs typeface="Arial" pitchFamily="34" charset="0"/>
                </a:rPr>
                <a:t> Élevage : </a:t>
              </a:r>
              <a:r>
                <a:rPr lang="fr-FR" sz="1400" b="1" dirty="0" smtClean="0">
                  <a:latin typeface="Arial Narrow" pitchFamily="34" charset="0"/>
                  <a:cs typeface="Arial" pitchFamily="34" charset="0"/>
                </a:rPr>
                <a:t>3 UGB + 14 veaux mâles </a:t>
              </a:r>
              <a:endParaRPr lang="fr-FR" sz="1400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 rot="16200000">
              <a:off x="239913" y="6962816"/>
              <a:ext cx="1017695" cy="304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Ventes annuelles</a:t>
              </a:r>
              <a:endParaRPr lang="fr-F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sp>
        <p:nvSpPr>
          <p:cNvPr id="51" name="Espace réservé du numéro de diapositive 2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1295732" y="6393313"/>
            <a:ext cx="784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M. GODFROY  Agriculture Autrement _ Chambre Régionale de Franche Comté _ Vesoul _ 4 décembre 2014</a:t>
            </a:r>
            <a:endParaRPr lang="fr-FR" sz="900" b="1" i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fr-FR" sz="900" b="1" i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367584" y="169476"/>
            <a:ext cx="75248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Un Système Herbager (2/2)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4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724414" y="612386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955669" y="6475792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19/ 11/ 2014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>
            <a:off x="-4734865" y="12474821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>
            <a:off x="-4722165" y="12938371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1" name="Graphique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63880"/>
              </p:ext>
            </p:extLst>
          </p:nvPr>
        </p:nvGraphicFramePr>
        <p:xfrm>
          <a:off x="4644008" y="836712"/>
          <a:ext cx="4499992" cy="3242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2" name="Tableau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306338"/>
              </p:ext>
            </p:extLst>
          </p:nvPr>
        </p:nvGraphicFramePr>
        <p:xfrm>
          <a:off x="107505" y="4365104"/>
          <a:ext cx="9036497" cy="1600835"/>
        </p:xfrm>
        <a:graphic>
          <a:graphicData uri="http://schemas.openxmlformats.org/drawingml/2006/table">
            <a:tbl>
              <a:tblPr/>
              <a:tblGrid>
                <a:gridCol w="2063232"/>
                <a:gridCol w="960390"/>
                <a:gridCol w="1085658"/>
                <a:gridCol w="1043902"/>
                <a:gridCol w="1043902"/>
                <a:gridCol w="1043902"/>
                <a:gridCol w="1795511"/>
              </a:tblGrid>
              <a:tr h="158823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Moyenne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23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Produit_Brut (PB)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113 956 €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148 484 €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136 399 €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119 896 €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114 931 €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126 733 €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23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2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Ch_Opé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15 421 €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15 759 €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14 948 €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14 407 €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12 032 €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14 513 €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2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PB / ha SAU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1 442 €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1 965 €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1 805 €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1 586 €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1 521 €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1 662 €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2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Ch_Op</a:t>
                      </a:r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/ PB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2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285DC8"/>
                          </a:solidFill>
                          <a:effectLst/>
                          <a:latin typeface="Arial"/>
                        </a:rPr>
                        <a:t>EBE / PB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49%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49%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51%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49%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3" name="Graphique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704990"/>
              </p:ext>
            </p:extLst>
          </p:nvPr>
        </p:nvGraphicFramePr>
        <p:xfrm>
          <a:off x="0" y="1052736"/>
          <a:ext cx="432048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Espace réservé du numéro de diapositive 26"/>
          <p:cNvSpPr txBox="1">
            <a:spLocks/>
          </p:cNvSpPr>
          <p:nvPr/>
        </p:nvSpPr>
        <p:spPr>
          <a:xfrm>
            <a:off x="6393247" y="62342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44FD21-3C07-43DB-B8BC-1D17B4500EAF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139243" y="6389512"/>
            <a:ext cx="784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Agriculture Autrement _ Chambre Régionale de Franche Comté _ Vesoul _ 4 décembre 2014</a:t>
            </a:r>
            <a:endParaRPr lang="fr-FR" sz="900" b="1" i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fr-FR" sz="900" b="1" i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900" b="1" i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space réservé du numéro de diapositive 26"/>
          <p:cNvSpPr txBox="1">
            <a:spLocks/>
          </p:cNvSpPr>
          <p:nvPr/>
        </p:nvSpPr>
        <p:spPr>
          <a:xfrm>
            <a:off x="6545647" y="63866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44FD21-3C07-43DB-B8BC-1D17B4500EAF}" type="slidenum">
              <a:rPr lang="fr-FR" smtClean="0"/>
              <a:pPr/>
              <a:t>13</a:t>
            </a:fld>
            <a:endParaRPr lang="fr-FR"/>
          </a:p>
        </p:txBody>
      </p:sp>
      <p:grpSp>
        <p:nvGrpSpPr>
          <p:cNvPr id="24" name="Groupe 15"/>
          <p:cNvGrpSpPr/>
          <p:nvPr/>
        </p:nvGrpSpPr>
        <p:grpSpPr>
          <a:xfrm>
            <a:off x="-7553" y="6150659"/>
            <a:ext cx="9144000" cy="737601"/>
            <a:chOff x="0" y="6120399"/>
            <a:chExt cx="9144000" cy="737601"/>
          </a:xfrm>
        </p:grpSpPr>
        <p:sp>
          <p:nvSpPr>
            <p:cNvPr id="27" name="Rectangle 26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1291643" y="6541912"/>
            <a:ext cx="784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M. </a:t>
            </a:r>
            <a:r>
              <a:rPr lang="fr-FR" sz="9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GODFROY     </a:t>
            </a:r>
            <a:r>
              <a:rPr lang="fr-FR" sz="9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Agriculture </a:t>
            </a:r>
            <a:r>
              <a:rPr lang="fr-FR" sz="9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Autrement _ Chambre Régionale de Franche Comté _ Vesoul _ 4 décembre 2014</a:t>
            </a:r>
            <a:endParaRPr lang="fr-FR" sz="900" b="1" i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fr-FR" sz="900" b="1" i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900" b="1" i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367584" y="169476"/>
            <a:ext cx="75248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Un Système de Polyculture Elevage (1/2)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4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115622" y="6597932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19/ 11/ 2014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>
            <a:off x="-4734865" y="12474821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>
            <a:off x="-4722165" y="12938371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1" name="Groupe 24"/>
          <p:cNvGrpSpPr/>
          <p:nvPr/>
        </p:nvGrpSpPr>
        <p:grpSpPr>
          <a:xfrm>
            <a:off x="0" y="1988840"/>
            <a:ext cx="9144000" cy="3816424"/>
            <a:chOff x="208510" y="2793398"/>
            <a:chExt cx="4100178" cy="1463679"/>
          </a:xfrm>
        </p:grpSpPr>
        <p:sp>
          <p:nvSpPr>
            <p:cNvPr id="52" name="Oval 8"/>
            <p:cNvSpPr>
              <a:spLocks noChangeAspect="1" noChangeArrowheads="1"/>
            </p:cNvSpPr>
            <p:nvPr/>
          </p:nvSpPr>
          <p:spPr bwMode="auto">
            <a:xfrm>
              <a:off x="1587156" y="2977851"/>
              <a:ext cx="2721532" cy="1095376"/>
            </a:xfrm>
            <a:prstGeom prst="ellipse">
              <a:avLst/>
            </a:prstGeom>
            <a:solidFill>
              <a:schemeClr val="bg2">
                <a:lumMod val="75000"/>
                <a:alpha val="40000"/>
              </a:schemeClr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400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3" name="Oval 8"/>
            <p:cNvSpPr>
              <a:spLocks noChangeAspect="1" noChangeArrowheads="1"/>
            </p:cNvSpPr>
            <p:nvPr/>
          </p:nvSpPr>
          <p:spPr bwMode="auto">
            <a:xfrm>
              <a:off x="208510" y="2984200"/>
              <a:ext cx="2591701" cy="1082678"/>
            </a:xfrm>
            <a:prstGeom prst="ellipse">
              <a:avLst/>
            </a:prstGeom>
            <a:solidFill>
              <a:schemeClr val="bg2">
                <a:lumMod val="75000"/>
                <a:alpha val="40000"/>
              </a:schemeClr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40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4" name="Text Box 10"/>
            <p:cNvSpPr txBox="1">
              <a:spLocks noChangeAspect="1" noChangeArrowheads="1"/>
            </p:cNvSpPr>
            <p:nvPr/>
          </p:nvSpPr>
          <p:spPr bwMode="auto">
            <a:xfrm>
              <a:off x="1932121" y="3224267"/>
              <a:ext cx="514204" cy="9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fr-FR" sz="1400" b="1" dirty="0" smtClean="0">
                  <a:solidFill>
                    <a:srgbClr val="008000"/>
                  </a:solidFill>
                  <a:latin typeface="Arial Narrow" pitchFamily="34" charset="0"/>
                  <a:cs typeface="Arial" pitchFamily="34" charset="0"/>
                </a:rPr>
                <a:t>Pâturage</a:t>
              </a:r>
            </a:p>
            <a:p>
              <a:pPr algn="ctr" eaLnBrk="1" hangingPunct="1"/>
              <a:r>
                <a:rPr lang="fr-FR" sz="1400" dirty="0" smtClean="0">
                  <a:latin typeface="Arial Narrow" pitchFamily="34" charset="0"/>
                  <a:cs typeface="Arial" pitchFamily="34" charset="0"/>
                </a:rPr>
                <a:t>mise à l’herbe : </a:t>
              </a:r>
              <a:r>
                <a:rPr lang="fr-FR" sz="1400" b="1" dirty="0" smtClean="0">
                  <a:latin typeface="Arial Narrow" pitchFamily="34" charset="0"/>
                  <a:cs typeface="Arial" pitchFamily="34" charset="0"/>
                </a:rPr>
                <a:t>11/04</a:t>
              </a:r>
            </a:p>
            <a:p>
              <a:pPr algn="ctr" eaLnBrk="1" hangingPunct="1"/>
              <a:r>
                <a:rPr lang="fr-FR" sz="1400" b="1" dirty="0" smtClean="0">
                  <a:latin typeface="Arial Narrow" pitchFamily="34" charset="0"/>
                  <a:cs typeface="Arial" pitchFamily="34" charset="0"/>
                </a:rPr>
                <a:t>216 jours / an</a:t>
              </a:r>
              <a:endParaRPr lang="fr-FR" sz="14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5" name="AutoShape 11"/>
            <p:cNvSpPr>
              <a:spLocks noChangeAspect="1" noChangeArrowheads="1"/>
            </p:cNvSpPr>
            <p:nvPr/>
          </p:nvSpPr>
          <p:spPr bwMode="auto">
            <a:xfrm flipH="1">
              <a:off x="1331913" y="2793398"/>
              <a:ext cx="1760333" cy="3619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1 w 21600"/>
                <a:gd name="T19" fmla="*/ 3126 h 21600"/>
                <a:gd name="T20" fmla="*/ 18429 w 21600"/>
                <a:gd name="T21" fmla="*/ 1847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51" y="10458"/>
                  </a:moveTo>
                  <a:cubicBezTo>
                    <a:pt x="19467" y="5702"/>
                    <a:pt x="15559" y="1942"/>
                    <a:pt x="10800" y="1942"/>
                  </a:cubicBezTo>
                  <a:cubicBezTo>
                    <a:pt x="5907" y="1942"/>
                    <a:pt x="1942" y="5907"/>
                    <a:pt x="1942" y="10800"/>
                  </a:cubicBezTo>
                  <a:cubicBezTo>
                    <a:pt x="1941" y="11545"/>
                    <a:pt x="2036" y="12288"/>
                    <a:pt x="2222" y="13010"/>
                  </a:cubicBezTo>
                  <a:lnTo>
                    <a:pt x="341" y="13495"/>
                  </a:lnTo>
                  <a:cubicBezTo>
                    <a:pt x="114" y="12614"/>
                    <a:pt x="0" y="11709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602" y="-1"/>
                    <a:pt x="21367" y="4584"/>
                    <a:pt x="21591" y="10383"/>
                  </a:cubicBezTo>
                  <a:lnTo>
                    <a:pt x="24289" y="10278"/>
                  </a:lnTo>
                  <a:lnTo>
                    <a:pt x="20763" y="14088"/>
                  </a:lnTo>
                  <a:lnTo>
                    <a:pt x="16953" y="10562"/>
                  </a:lnTo>
                  <a:lnTo>
                    <a:pt x="19651" y="10458"/>
                  </a:lnTo>
                  <a:close/>
                </a:path>
              </a:pathLst>
            </a:custGeom>
            <a:solidFill>
              <a:schemeClr val="bg2">
                <a:lumMod val="25000"/>
                <a:alpha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181821" y="3189991"/>
              <a:ext cx="691721" cy="118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fr-FR" sz="14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5.1 </a:t>
              </a:r>
              <a:r>
                <a:rPr lang="fr-FR" sz="1400" b="1" dirty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t MS /ha /an</a:t>
              </a: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884669" y="3038784"/>
              <a:ext cx="354470" cy="39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6</a:t>
              </a:r>
              <a:r>
                <a:rPr lang="fr-FR" sz="1400" b="1" dirty="0" smtClean="0">
                  <a:solidFill>
                    <a:schemeClr val="accent2"/>
                  </a:solidFill>
                  <a:latin typeface="Arial Narrow" panose="020B0606020202030204" pitchFamily="34" charset="0"/>
                </a:rPr>
                <a:t>0 vaches laitières + génisses</a:t>
              </a:r>
              <a:endParaRPr lang="fr-FR" sz="1400" b="1" dirty="0">
                <a:solidFill>
                  <a:schemeClr val="accent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6" name="AutoShape 12"/>
            <p:cNvSpPr>
              <a:spLocks noChangeAspect="1" noChangeArrowheads="1"/>
            </p:cNvSpPr>
            <p:nvPr/>
          </p:nvSpPr>
          <p:spPr bwMode="auto">
            <a:xfrm flipV="1">
              <a:off x="1168350" y="3912589"/>
              <a:ext cx="2087458" cy="3444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85 h 21600"/>
                <a:gd name="T20" fmla="*/ 18439 w 21600"/>
                <a:gd name="T21" fmla="*/ 1841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094" y="12602"/>
                  </a:moveTo>
                  <a:cubicBezTo>
                    <a:pt x="19223" y="12010"/>
                    <a:pt x="19288" y="11406"/>
                    <a:pt x="19288" y="10800"/>
                  </a:cubicBezTo>
                  <a:cubicBezTo>
                    <a:pt x="19288" y="6112"/>
                    <a:pt x="15487" y="2312"/>
                    <a:pt x="10800" y="2312"/>
                  </a:cubicBezTo>
                  <a:cubicBezTo>
                    <a:pt x="6112" y="2312"/>
                    <a:pt x="2312" y="6112"/>
                    <a:pt x="2312" y="10800"/>
                  </a:cubicBezTo>
                  <a:cubicBezTo>
                    <a:pt x="2311" y="11952"/>
                    <a:pt x="2546" y="13092"/>
                    <a:pt x="3001" y="14150"/>
                  </a:cubicBezTo>
                  <a:lnTo>
                    <a:pt x="877" y="15063"/>
                  </a:lnTo>
                  <a:cubicBezTo>
                    <a:pt x="298" y="13716"/>
                    <a:pt x="0" y="122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571"/>
                    <a:pt x="21517" y="12340"/>
                    <a:pt x="21353" y="13093"/>
                  </a:cubicBezTo>
                  <a:lnTo>
                    <a:pt x="23991" y="13667"/>
                  </a:lnTo>
                  <a:lnTo>
                    <a:pt x="19404" y="16616"/>
                  </a:lnTo>
                  <a:lnTo>
                    <a:pt x="16455" y="12029"/>
                  </a:lnTo>
                  <a:lnTo>
                    <a:pt x="19094" y="12602"/>
                  </a:lnTo>
                  <a:close/>
                </a:path>
              </a:pathLst>
            </a:custGeom>
            <a:solidFill>
              <a:schemeClr val="bg2">
                <a:lumMod val="25000"/>
                <a:alpha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fr-FR" sz="1400"/>
            </a:p>
          </p:txBody>
        </p:sp>
      </p:grpSp>
      <p:sp>
        <p:nvSpPr>
          <p:cNvPr id="59" name="Ellipse 58"/>
          <p:cNvSpPr>
            <a:spLocks noChangeAspect="1"/>
          </p:cNvSpPr>
          <p:nvPr/>
        </p:nvSpPr>
        <p:spPr>
          <a:xfrm>
            <a:off x="-5803998" y="9464900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0" name="Ellipse 59"/>
          <p:cNvSpPr>
            <a:spLocks noChangeAspect="1"/>
          </p:cNvSpPr>
          <p:nvPr/>
        </p:nvSpPr>
        <p:spPr>
          <a:xfrm>
            <a:off x="-5791298" y="9928450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8" t="52516" r="28845"/>
          <a:stretch/>
        </p:blipFill>
        <p:spPr>
          <a:xfrm>
            <a:off x="5580112" y="2708920"/>
            <a:ext cx="972521" cy="720080"/>
          </a:xfrm>
          <a:prstGeom prst="rect">
            <a:avLst/>
          </a:prstGeom>
        </p:spPr>
      </p:pic>
      <p:graphicFrame>
        <p:nvGraphicFramePr>
          <p:cNvPr id="62" name="Tableau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586707"/>
              </p:ext>
            </p:extLst>
          </p:nvPr>
        </p:nvGraphicFramePr>
        <p:xfrm>
          <a:off x="35496" y="3174711"/>
          <a:ext cx="3384376" cy="1363390"/>
        </p:xfrm>
        <a:graphic>
          <a:graphicData uri="http://schemas.openxmlformats.org/drawingml/2006/table">
            <a:tbl>
              <a:tblPr/>
              <a:tblGrid>
                <a:gridCol w="1098242"/>
                <a:gridCol w="916570"/>
                <a:gridCol w="562693"/>
                <a:gridCol w="806871"/>
              </a:tblGrid>
              <a:tr h="28534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2005-2013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Troupeau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Holstein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Montbéliarde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1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Lait (kg / VL / an)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5759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6387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5292</a:t>
                      </a:r>
                      <a:endParaRPr lang="fr-F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1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TB ( g / kg 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41,8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40,9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42,4</a:t>
                      </a:r>
                      <a:endParaRPr lang="fr-F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1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TP ( g / kg 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32,7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32,1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33,2</a:t>
                      </a:r>
                      <a:endParaRPr lang="fr-F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1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Durée Lactation (j)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301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307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297</a:t>
                      </a:r>
                      <a:endParaRPr lang="fr-F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1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Réussite</a:t>
                      </a:r>
                      <a:r>
                        <a:rPr lang="fr-FR" sz="1000" b="0" i="0" u="none" strike="noStrike" baseline="0" dirty="0" smtClean="0">
                          <a:effectLst/>
                          <a:latin typeface="Arial"/>
                        </a:rPr>
                        <a:t> IA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84,8%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81,4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88,2</a:t>
                      </a:r>
                      <a:endParaRPr lang="fr-F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3" name="Groupe 10"/>
          <p:cNvGrpSpPr/>
          <p:nvPr/>
        </p:nvGrpSpPr>
        <p:grpSpPr>
          <a:xfrm>
            <a:off x="135409" y="692697"/>
            <a:ext cx="9008594" cy="1015663"/>
            <a:chOff x="3475880" y="12529690"/>
            <a:chExt cx="9008594" cy="982469"/>
          </a:xfrm>
        </p:grpSpPr>
        <p:grpSp>
          <p:nvGrpSpPr>
            <p:cNvPr id="64" name="Groupe 44"/>
            <p:cNvGrpSpPr/>
            <p:nvPr/>
          </p:nvGrpSpPr>
          <p:grpSpPr>
            <a:xfrm>
              <a:off x="3475880" y="12529694"/>
              <a:ext cx="9008594" cy="803838"/>
              <a:chOff x="476820" y="9327310"/>
              <a:chExt cx="1261318" cy="537391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476820" y="9375448"/>
                <a:ext cx="1261318" cy="464093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33405" y="9327310"/>
                <a:ext cx="645251" cy="537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lvl="0" indent="-171450" defTabSz="457200">
                  <a:buFont typeface="Wingdings" panose="05000000000000000000" pitchFamily="2" charset="2"/>
                  <a:buChar char="§"/>
                </a:pPr>
                <a:r>
                  <a:rPr lang="fr-FR" sz="1200" b="1" dirty="0" smtClean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 14 560 L </a:t>
                </a:r>
                <a:r>
                  <a:rPr lang="fr-FR" sz="1200" b="1" dirty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de fioul / an </a:t>
                </a:r>
                <a:r>
                  <a:rPr lang="fr-FR" sz="1200" b="1" dirty="0" smtClean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et 37 600 kWh </a:t>
                </a:r>
                <a:r>
                  <a:rPr lang="fr-FR" sz="1200" b="1" dirty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/ an </a:t>
                </a:r>
                <a:r>
                  <a:rPr lang="fr-FR" sz="1200" b="1" dirty="0" smtClean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d’électricité</a:t>
                </a:r>
                <a:endParaRPr lang="fr-FR" sz="1200" b="1" dirty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endParaRPr>
              </a:p>
              <a:p>
                <a:pPr marL="171450" lvl="0" indent="-171450" defTabSz="457200">
                  <a:buFont typeface="Wingdings" panose="05000000000000000000" pitchFamily="2" charset="2"/>
                  <a:buChar char="§"/>
                </a:pPr>
                <a:r>
                  <a:rPr lang="fr-FR" sz="1200" b="1" dirty="0" smtClean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 3 250 </a:t>
                </a:r>
                <a:r>
                  <a:rPr lang="fr-FR" sz="1200" b="1" dirty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€ / an de produits </a:t>
                </a:r>
                <a:r>
                  <a:rPr lang="fr-FR" sz="1200" b="1" dirty="0" smtClean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vétérinaires </a:t>
                </a:r>
              </a:p>
              <a:p>
                <a:pPr marL="171450" lvl="0" indent="-171450" defTabSz="457200">
                  <a:buFont typeface="Wingdings" panose="05000000000000000000" pitchFamily="2" charset="2"/>
                  <a:buChar char="§"/>
                </a:pPr>
                <a:r>
                  <a:rPr lang="fr-FR" sz="1200" b="1" dirty="0" smtClean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 1 550 </a:t>
                </a:r>
                <a:r>
                  <a:rPr lang="fr-FR" sz="1200" b="1" dirty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€ / an  d’aliments </a:t>
                </a:r>
                <a:r>
                  <a:rPr lang="fr-FR" sz="1200" b="1" dirty="0" smtClean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minéraux</a:t>
                </a:r>
              </a:p>
              <a:p>
                <a:pPr marL="171450" indent="-171450" defTabSz="457200">
                  <a:buFont typeface="Wingdings" panose="05000000000000000000" pitchFamily="2" charset="2"/>
                  <a:buChar char="§"/>
                </a:pPr>
                <a:r>
                  <a:rPr lang="fr-FR" sz="1200" b="1" dirty="0" smtClean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 2 </a:t>
                </a:r>
                <a:r>
                  <a:rPr lang="fr-FR" sz="1200" b="1" dirty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600 € / an semences </a:t>
                </a:r>
                <a:r>
                  <a:rPr lang="fr-FR" sz="1200" b="1" dirty="0" smtClean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IA</a:t>
                </a:r>
                <a:endParaRPr lang="fr-FR" sz="1200" b="1" dirty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70" name="ZoneTexte 69"/>
              <p:cNvSpPr txBox="1"/>
              <p:nvPr/>
            </p:nvSpPr>
            <p:spPr>
              <a:xfrm rot="16200000">
                <a:off x="300378" y="9624013"/>
                <a:ext cx="418651" cy="38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Intrants</a:t>
                </a:r>
                <a:endParaRPr lang="fr-F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65" name="Groupe 8"/>
            <p:cNvGrpSpPr/>
            <p:nvPr/>
          </p:nvGrpSpPr>
          <p:grpSpPr>
            <a:xfrm>
              <a:off x="8488535" y="12529690"/>
              <a:ext cx="3995936" cy="982469"/>
              <a:chOff x="6428060" y="12529690"/>
              <a:chExt cx="3995936" cy="982469"/>
            </a:xfrm>
          </p:grpSpPr>
          <p:sp>
            <p:nvSpPr>
              <p:cNvPr id="66" name="ZoneTexte 65"/>
              <p:cNvSpPr txBox="1"/>
              <p:nvPr/>
            </p:nvSpPr>
            <p:spPr>
              <a:xfrm>
                <a:off x="6428060" y="12529690"/>
                <a:ext cx="3312368" cy="982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fr-FR"/>
                </a:defPPr>
                <a:lvl1pPr marL="171450" lvl="0" indent="-171450" defTabSz="457200">
                  <a:buFont typeface="Wingdings" panose="05000000000000000000" pitchFamily="2" charset="2"/>
                  <a:buChar char="§"/>
                  <a:defRPr sz="2400" b="1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defRPr>
                </a:lvl1pPr>
              </a:lstStyle>
              <a:p>
                <a:r>
                  <a:rPr lang="fr-FR" sz="1200" dirty="0" smtClean="0"/>
                  <a:t> 3 200 € / an renouvellement céréales</a:t>
                </a:r>
              </a:p>
              <a:p>
                <a:r>
                  <a:rPr lang="fr-FR" sz="1200" dirty="0" smtClean="0"/>
                  <a:t> 5 500 € / an semences fourragères</a:t>
                </a:r>
                <a:endParaRPr lang="fr-FR" sz="1200" dirty="0"/>
              </a:p>
              <a:p>
                <a:r>
                  <a:rPr lang="fr-FR" sz="1200" dirty="0" smtClean="0"/>
                  <a:t> Petits </a:t>
                </a:r>
                <a:r>
                  <a:rPr lang="fr-FR" sz="1200" dirty="0"/>
                  <a:t>matériels</a:t>
                </a:r>
              </a:p>
              <a:p>
                <a:r>
                  <a:rPr lang="fr-FR" sz="1200" dirty="0" smtClean="0"/>
                  <a:t> Honoraires </a:t>
                </a:r>
                <a:r>
                  <a:rPr lang="fr-FR" sz="1200" dirty="0"/>
                  <a:t>prestations de services</a:t>
                </a:r>
              </a:p>
              <a:p>
                <a:endParaRPr lang="fr-FR" sz="1200" dirty="0"/>
              </a:p>
            </p:txBody>
          </p:sp>
          <p:pic>
            <p:nvPicPr>
              <p:cNvPr id="6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53309" y="12580519"/>
                <a:ext cx="470687" cy="5760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71" name="ZoneTexte 70"/>
          <p:cNvSpPr txBox="1"/>
          <p:nvPr/>
        </p:nvSpPr>
        <p:spPr>
          <a:xfrm flipH="1">
            <a:off x="5652120" y="2476053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4400" b="1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sz="1400" dirty="0"/>
              <a:t>55 ha </a:t>
            </a:r>
            <a:r>
              <a:rPr lang="fr-FR" sz="1400" dirty="0" smtClean="0"/>
              <a:t>prairies permanentes</a:t>
            </a:r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r>
              <a:rPr lang="fr-FR" sz="1400" dirty="0" smtClean="0"/>
              <a:t>105 ha rotations culturales</a:t>
            </a:r>
            <a:endParaRPr lang="fr-FR" sz="1400" dirty="0"/>
          </a:p>
        </p:txBody>
      </p:sp>
      <p:sp>
        <p:nvSpPr>
          <p:cNvPr id="72" name="Text Box 10"/>
          <p:cNvSpPr txBox="1">
            <a:spLocks noChangeAspect="1" noChangeArrowheads="1"/>
          </p:cNvSpPr>
          <p:nvPr/>
        </p:nvSpPr>
        <p:spPr bwMode="auto">
          <a:xfrm>
            <a:off x="-180528" y="4653136"/>
            <a:ext cx="3816424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sz="1200" b="1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Valorisation</a:t>
            </a:r>
          </a:p>
          <a:p>
            <a:pPr algn="ctr" eaLnBrk="1" hangingPunct="1"/>
            <a:r>
              <a:rPr lang="fr-FR" sz="1000" dirty="0" smtClean="0">
                <a:latin typeface="Arial Narrow" pitchFamily="34" charset="0"/>
                <a:cs typeface="Arial" pitchFamily="34" charset="0"/>
              </a:rPr>
              <a:t>Céréales et mélanges céréales + protéagineux (VL)</a:t>
            </a:r>
          </a:p>
          <a:p>
            <a:pPr algn="ctr" eaLnBrk="1" hangingPunct="1"/>
            <a:r>
              <a:rPr lang="fr-FR" sz="1000" dirty="0" smtClean="0">
                <a:latin typeface="Arial Narrow" pitchFamily="34" charset="0"/>
                <a:cs typeface="Arial" pitchFamily="34" charset="0"/>
              </a:rPr>
              <a:t>Petit grain (génisses)</a:t>
            </a:r>
          </a:p>
          <a:p>
            <a:pPr algn="ctr" eaLnBrk="1" hangingPunct="1"/>
            <a:r>
              <a:rPr lang="fr-FR" sz="1000" dirty="0" smtClean="0">
                <a:latin typeface="Arial Narrow" pitchFamily="34" charset="0"/>
                <a:cs typeface="Arial" pitchFamily="34" charset="0"/>
              </a:rPr>
              <a:t>Paille</a:t>
            </a:r>
          </a:p>
          <a:p>
            <a:pPr algn="ctr" eaLnBrk="1" hangingPunct="1"/>
            <a:r>
              <a:rPr lang="fr-FR" sz="1000" dirty="0" smtClean="0">
                <a:latin typeface="Arial Narrow" pitchFamily="34" charset="0"/>
                <a:cs typeface="Arial" pitchFamily="34" charset="0"/>
              </a:rPr>
              <a:t>Prairies Temporaires</a:t>
            </a:r>
          </a:p>
          <a:p>
            <a:pPr algn="ctr" eaLnBrk="1" hangingPunct="1"/>
            <a:r>
              <a:rPr lang="fr-FR" sz="1000" dirty="0" err="1" smtClean="0">
                <a:latin typeface="Arial Narrow" pitchFamily="34" charset="0"/>
                <a:cs typeface="Arial" pitchFamily="34" charset="0"/>
              </a:rPr>
              <a:t>Intercultures</a:t>
            </a:r>
            <a:endParaRPr lang="fr-FR" sz="10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38833"/>
            <a:ext cx="1008112" cy="670287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45124"/>
            <a:ext cx="1008112" cy="756084"/>
          </a:xfrm>
          <a:prstGeom prst="rect">
            <a:avLst/>
          </a:prstGeom>
        </p:spPr>
      </p:pic>
      <p:graphicFrame>
        <p:nvGraphicFramePr>
          <p:cNvPr id="75" name="Tableau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430581"/>
              </p:ext>
            </p:extLst>
          </p:nvPr>
        </p:nvGraphicFramePr>
        <p:xfrm>
          <a:off x="5292079" y="3846822"/>
          <a:ext cx="3888433" cy="878322"/>
        </p:xfrm>
        <a:graphic>
          <a:graphicData uri="http://schemas.openxmlformats.org/drawingml/2006/table">
            <a:tbl>
              <a:tblPr/>
              <a:tblGrid>
                <a:gridCol w="706986"/>
                <a:gridCol w="530240"/>
                <a:gridCol w="494890"/>
                <a:gridCol w="565592"/>
                <a:gridCol w="459541"/>
                <a:gridCol w="565592"/>
                <a:gridCol w="565592"/>
              </a:tblGrid>
              <a:tr h="201036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2009-2013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Blé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Seigle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Epeautre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Orge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Triticale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/>
                        </a:rPr>
                        <a:t>Cér+Prot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</a:tr>
              <a:tr h="292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Rendement (</a:t>
                      </a:r>
                      <a:r>
                        <a:rPr lang="fr-FR" sz="1000" b="0" i="0" u="none" strike="noStrike" dirty="0" err="1">
                          <a:effectLst/>
                          <a:latin typeface="Arial"/>
                        </a:rPr>
                        <a:t>qx</a:t>
                      </a:r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/ha)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26,3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30,8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22,2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25,9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21,2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33,1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</a:tr>
              <a:tr h="201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Mini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15,2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7,5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12,8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16,6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12,5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17,8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</a:tr>
              <a:tr h="15048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Maxi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33,4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36,6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29,7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32,9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29,8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/>
                        </a:rPr>
                        <a:t>43,8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7" name="Text Box 29"/>
          <p:cNvSpPr txBox="1">
            <a:spLocks noChangeAspect="1" noChangeArrowheads="1"/>
          </p:cNvSpPr>
          <p:nvPr/>
        </p:nvSpPr>
        <p:spPr bwMode="auto">
          <a:xfrm>
            <a:off x="35496" y="1412776"/>
            <a:ext cx="9144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sz="1200" b="1" dirty="0" smtClean="0">
                <a:latin typeface="Arial Narrow" pitchFamily="34" charset="0"/>
                <a:cs typeface="Arial" pitchFamily="34" charset="0"/>
              </a:rPr>
              <a:t>Fourrages récoltés </a:t>
            </a:r>
            <a:r>
              <a:rPr lang="fr-FR" sz="1200" dirty="0" smtClean="0">
                <a:latin typeface="Arial Narrow" pitchFamily="34" charset="0"/>
                <a:cs typeface="Arial" pitchFamily="34" charset="0"/>
              </a:rPr>
              <a:t>: foin de luzerne graminées : 108 t MS /an (+/- 30%)</a:t>
            </a:r>
          </a:p>
          <a:p>
            <a:pPr algn="ctr" eaLnBrk="1" hangingPunct="1"/>
            <a:r>
              <a:rPr lang="fr-FR" sz="1200" dirty="0" smtClean="0">
                <a:latin typeface="Arial Narrow" pitchFamily="34" charset="0"/>
                <a:cs typeface="Arial" pitchFamily="34" charset="0"/>
              </a:rPr>
              <a:t>foin de prairies temporaires : 61 t MS /an (+/-62%), foin de PP : 73 t MS /an (+/- 43%) </a:t>
            </a:r>
          </a:p>
          <a:p>
            <a:pPr algn="ctr" eaLnBrk="1" hangingPunct="1"/>
            <a:r>
              <a:rPr lang="fr-FR" sz="1200" b="1" dirty="0" smtClean="0">
                <a:latin typeface="Arial Narrow" pitchFamily="34" charset="0"/>
                <a:cs typeface="Arial" pitchFamily="34" charset="0"/>
              </a:rPr>
              <a:t>Paille</a:t>
            </a:r>
            <a:r>
              <a:rPr lang="fr-FR" sz="1200" dirty="0" smtClean="0">
                <a:latin typeface="Arial Narrow" pitchFamily="34" charset="0"/>
                <a:cs typeface="Arial" pitchFamily="34" charset="0"/>
              </a:rPr>
              <a:t> : 141 t /an (+/- 19%) / </a:t>
            </a:r>
            <a:r>
              <a:rPr lang="fr-FR" sz="1200" b="1" dirty="0" smtClean="0">
                <a:latin typeface="Arial Narrow" pitchFamily="34" charset="0"/>
                <a:cs typeface="Arial" pitchFamily="34" charset="0"/>
              </a:rPr>
              <a:t>Grains</a:t>
            </a:r>
            <a:r>
              <a:rPr lang="fr-FR" sz="1200" dirty="0" smtClean="0">
                <a:latin typeface="Arial Narrow" pitchFamily="34" charset="0"/>
                <a:cs typeface="Arial" pitchFamily="34" charset="0"/>
              </a:rPr>
              <a:t> : 698 Kg / VL /an</a:t>
            </a:r>
            <a:endParaRPr lang="fr-FR" sz="1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8" name="Text Box 30"/>
          <p:cNvSpPr txBox="1">
            <a:spLocks noChangeAspect="1" noChangeArrowheads="1"/>
          </p:cNvSpPr>
          <p:nvPr/>
        </p:nvSpPr>
        <p:spPr bwMode="auto">
          <a:xfrm>
            <a:off x="7236296" y="5157192"/>
            <a:ext cx="21256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sz="1200" b="1" dirty="0" smtClean="0">
                <a:latin typeface="Arial Narrow" pitchFamily="34" charset="0"/>
                <a:cs typeface="Arial" pitchFamily="34" charset="0"/>
              </a:rPr>
              <a:t>Fumier</a:t>
            </a:r>
            <a:r>
              <a:rPr lang="fr-FR" sz="1200" dirty="0" smtClean="0">
                <a:latin typeface="Arial Narrow" pitchFamily="34" charset="0"/>
                <a:cs typeface="Arial" pitchFamily="34" charset="0"/>
              </a:rPr>
              <a:t> (840 t), </a:t>
            </a:r>
            <a:r>
              <a:rPr lang="fr-FR" sz="1200" b="1" dirty="0" smtClean="0">
                <a:latin typeface="Arial Narrow" pitchFamily="34" charset="0"/>
                <a:cs typeface="Arial" pitchFamily="34" charset="0"/>
              </a:rPr>
              <a:t>Purin</a:t>
            </a:r>
            <a:r>
              <a:rPr lang="fr-FR" sz="1200" dirty="0" smtClean="0">
                <a:latin typeface="Arial Narrow" pitchFamily="34" charset="0"/>
                <a:cs typeface="Arial" pitchFamily="34" charset="0"/>
              </a:rPr>
              <a:t> (270 m</a:t>
            </a:r>
            <a:r>
              <a:rPr lang="fr-FR" sz="1200" baseline="30000" dirty="0" smtClean="0">
                <a:latin typeface="Arial Narrow" pitchFamily="34" charset="0"/>
                <a:cs typeface="Arial" pitchFamily="34" charset="0"/>
              </a:rPr>
              <a:t>3</a:t>
            </a:r>
            <a:r>
              <a:rPr lang="fr-FR" sz="1200" dirty="0" smtClean="0">
                <a:latin typeface="Arial Narrow" pitchFamily="34" charset="0"/>
                <a:cs typeface="Arial" pitchFamily="34" charset="0"/>
              </a:rPr>
              <a:t>), </a:t>
            </a:r>
            <a:r>
              <a:rPr lang="fr-FR" sz="1200" b="1" dirty="0" smtClean="0">
                <a:latin typeface="Arial Narrow" pitchFamily="34" charset="0"/>
                <a:cs typeface="Arial" pitchFamily="34" charset="0"/>
              </a:rPr>
              <a:t>EVB</a:t>
            </a:r>
            <a:r>
              <a:rPr lang="fr-FR" sz="1200" dirty="0">
                <a:latin typeface="Arial Narrow" pitchFamily="34" charset="0"/>
                <a:cs typeface="Arial" pitchFamily="34" charset="0"/>
              </a:rPr>
              <a:t> </a:t>
            </a:r>
            <a:r>
              <a:rPr lang="fr-FR" sz="1200" dirty="0" smtClean="0">
                <a:latin typeface="Arial Narrow" pitchFamily="34" charset="0"/>
                <a:cs typeface="Arial" pitchFamily="34" charset="0"/>
              </a:rPr>
              <a:t>(690m</a:t>
            </a:r>
            <a:r>
              <a:rPr lang="fr-FR" sz="1200" baseline="30000" dirty="0" smtClean="0">
                <a:latin typeface="Arial Narrow" pitchFamily="34" charset="0"/>
                <a:cs typeface="Arial" pitchFamily="34" charset="0"/>
              </a:rPr>
              <a:t>3</a:t>
            </a:r>
            <a:r>
              <a:rPr lang="fr-FR" sz="1200" dirty="0" smtClean="0">
                <a:latin typeface="Arial Narrow" pitchFamily="34" charset="0"/>
                <a:cs typeface="Arial" pitchFamily="34" charset="0"/>
              </a:rPr>
              <a:t>)</a:t>
            </a:r>
            <a:endParaRPr lang="fr-FR" sz="1200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79" name="Groupe 72"/>
          <p:cNvGrpSpPr/>
          <p:nvPr/>
        </p:nvGrpSpPr>
        <p:grpSpPr>
          <a:xfrm>
            <a:off x="757334" y="5517232"/>
            <a:ext cx="8063138" cy="936104"/>
            <a:chOff x="6100549" y="5356747"/>
            <a:chExt cx="2567207" cy="213992"/>
          </a:xfrm>
        </p:grpSpPr>
        <p:sp>
          <p:nvSpPr>
            <p:cNvPr id="80" name="Rectangle 79"/>
            <p:cNvSpPr/>
            <p:nvPr/>
          </p:nvSpPr>
          <p:spPr>
            <a:xfrm>
              <a:off x="6100549" y="5372031"/>
              <a:ext cx="2155090" cy="165786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grpSp>
          <p:nvGrpSpPr>
            <p:cNvPr id="81" name="Groupe 74"/>
            <p:cNvGrpSpPr/>
            <p:nvPr/>
          </p:nvGrpSpPr>
          <p:grpSpPr>
            <a:xfrm>
              <a:off x="6131305" y="5356747"/>
              <a:ext cx="2536451" cy="213992"/>
              <a:chOff x="6131305" y="5356747"/>
              <a:chExt cx="2536451" cy="213992"/>
            </a:xfrm>
          </p:grpSpPr>
          <p:sp>
            <p:nvSpPr>
              <p:cNvPr id="82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6283961" y="5373208"/>
                <a:ext cx="2383795" cy="137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marL="171450" indent="-171450" eaLnBrk="1" hangingPunct="1">
                  <a:buFont typeface="Wingdings" panose="05000000000000000000" pitchFamily="2" charset="2"/>
                  <a:buChar char="§"/>
                </a:pPr>
                <a:r>
                  <a:rPr lang="fr-FR" sz="1200" dirty="0" smtClean="0">
                    <a:latin typeface="Arial Narrow" pitchFamily="34" charset="0"/>
                    <a:cs typeface="Arial" pitchFamily="34" charset="0"/>
                  </a:rPr>
                  <a:t> Lait d’</a:t>
                </a:r>
                <a:r>
                  <a:rPr lang="fr-FR" altLang="ja-JP" sz="1200" dirty="0" smtClean="0">
                    <a:latin typeface="Arial Narrow" pitchFamily="34" charset="0"/>
                    <a:cs typeface="Arial" pitchFamily="34" charset="0"/>
                  </a:rPr>
                  <a:t>automne-hiver : </a:t>
                </a:r>
                <a:r>
                  <a:rPr lang="fr-FR" altLang="ja-JP" sz="1200" b="1" dirty="0" smtClean="0">
                    <a:latin typeface="Arial Narrow" pitchFamily="34" charset="0"/>
                    <a:cs typeface="Arial" pitchFamily="34" charset="0"/>
                  </a:rPr>
                  <a:t>346549 L lait </a:t>
                </a:r>
                <a:r>
                  <a:rPr lang="fr-FR" altLang="ja-JP" sz="1200" dirty="0" smtClean="0">
                    <a:latin typeface="Arial Narrow" pitchFamily="34" charset="0"/>
                    <a:cs typeface="Arial" pitchFamily="34" charset="0"/>
                  </a:rPr>
                  <a:t>  soit 2559 L / ha SAU - hors blé</a:t>
                </a:r>
                <a:endParaRPr lang="fr-FR" altLang="ja-JP" sz="1200" dirty="0">
                  <a:latin typeface="Arial Narrow" pitchFamily="34" charset="0"/>
                  <a:cs typeface="Arial" pitchFamily="34" charset="0"/>
                </a:endParaRPr>
              </a:p>
              <a:p>
                <a:pPr marL="171450" indent="-171450" eaLnBrk="1" hangingPunct="1">
                  <a:buFont typeface="Wingdings" panose="05000000000000000000" pitchFamily="2" charset="2"/>
                  <a:buChar char="§"/>
                </a:pPr>
                <a:r>
                  <a:rPr lang="fr-FR" sz="1200" dirty="0" smtClean="0">
                    <a:latin typeface="Arial Narrow" pitchFamily="34" charset="0"/>
                    <a:cs typeface="Arial" pitchFamily="34" charset="0"/>
                  </a:rPr>
                  <a:t> Viande : </a:t>
                </a:r>
                <a:r>
                  <a:rPr lang="fr-FR" sz="1200" b="1" dirty="0" smtClean="0">
                    <a:latin typeface="Arial Narrow" pitchFamily="34" charset="0"/>
                    <a:cs typeface="Arial" pitchFamily="34" charset="0"/>
                  </a:rPr>
                  <a:t>18 UGB </a:t>
                </a:r>
                <a:endParaRPr lang="fr-FR" sz="1200" dirty="0" smtClean="0">
                  <a:latin typeface="Arial Narrow" pitchFamily="34" charset="0"/>
                  <a:cs typeface="Arial" pitchFamily="34" charset="0"/>
                </a:endParaRPr>
              </a:p>
              <a:p>
                <a:pPr marL="171450" indent="-171450" eaLnBrk="1" hangingPunct="1">
                  <a:buFont typeface="Wingdings" panose="05000000000000000000" pitchFamily="2" charset="2"/>
                  <a:buChar char="§"/>
                </a:pPr>
                <a:r>
                  <a:rPr lang="fr-FR" sz="1200" dirty="0" smtClean="0">
                    <a:latin typeface="Arial Narrow" pitchFamily="34" charset="0"/>
                    <a:cs typeface="Arial" pitchFamily="34" charset="0"/>
                  </a:rPr>
                  <a:t> Elevage : </a:t>
                </a:r>
                <a:r>
                  <a:rPr lang="fr-FR" sz="1200" b="1" dirty="0" smtClean="0">
                    <a:latin typeface="Arial Narrow" pitchFamily="34" charset="0"/>
                    <a:cs typeface="Arial" pitchFamily="34" charset="0"/>
                  </a:rPr>
                  <a:t>6 UGB + 28 veaux mâles </a:t>
                </a:r>
                <a:endParaRPr lang="fr-FR" sz="1200" dirty="0"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 rot="16200000">
                <a:off x="6097804" y="5390248"/>
                <a:ext cx="213992" cy="146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Ventes annuelles</a:t>
                </a:r>
                <a:endParaRPr lang="fr-F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84" name="ZoneTexte 83"/>
              <p:cNvSpPr txBox="1"/>
              <p:nvPr/>
            </p:nvSpPr>
            <p:spPr>
              <a:xfrm>
                <a:off x="7682477" y="5387318"/>
                <a:ext cx="573163" cy="97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fr-FR" sz="1200" b="1" dirty="0" smtClean="0">
                    <a:latin typeface="Arial Narrow" panose="020B0606020202030204" pitchFamily="34" charset="0"/>
                  </a:rPr>
                  <a:t> 262 à 994 q </a:t>
                </a:r>
                <a:r>
                  <a:rPr lang="fr-FR" sz="1200" dirty="0" smtClean="0">
                    <a:latin typeface="Arial Narrow" panose="020B0606020202030204" pitchFamily="34" charset="0"/>
                  </a:rPr>
                  <a:t>blé meunier</a:t>
                </a: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fr-FR" sz="1200" b="1" dirty="0" smtClean="0">
                    <a:latin typeface="Arial Narrow" panose="020B0606020202030204" pitchFamily="34" charset="0"/>
                  </a:rPr>
                  <a:t> 0 à 296 q </a:t>
                </a:r>
                <a:r>
                  <a:rPr lang="fr-FR" sz="1200" dirty="0" smtClean="0">
                    <a:latin typeface="Arial Narrow" panose="020B0606020202030204" pitchFamily="34" charset="0"/>
                  </a:rPr>
                  <a:t>seigle </a:t>
                </a:r>
                <a:endParaRPr lang="fr-FR" sz="1200" dirty="0"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47" name="Espace réservé du numéro de diapositive 2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44FD21-3C07-43DB-B8BC-1D17B4500EAF}" type="slidenum">
              <a:rPr lang="fr-FR" smtClean="0"/>
              <a:pPr/>
              <a:t>14</a:t>
            </a:fld>
            <a:endParaRPr lang="fr-FR"/>
          </a:p>
        </p:txBody>
      </p:sp>
      <p:grpSp>
        <p:nvGrpSpPr>
          <p:cNvPr id="48" name="Groupe 15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9" name="Rectangle 48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5" name="ZoneTexte 84"/>
          <p:cNvSpPr txBox="1"/>
          <p:nvPr/>
        </p:nvSpPr>
        <p:spPr>
          <a:xfrm>
            <a:off x="1299196" y="6511652"/>
            <a:ext cx="784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M. GODFROY </a:t>
            </a:r>
            <a:r>
              <a:rPr lang="fr-FR" sz="9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Agriculture Autrement _ Chambre Régionale de Franche Comté _ Vesoul _ 4 décembre 2014</a:t>
            </a:r>
            <a:endParaRPr lang="fr-FR" sz="900" b="1" i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fr-FR" sz="900" b="1" i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900" b="1" i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367584" y="44624"/>
            <a:ext cx="75248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Un Système de Polyculture Elevage (2/2)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6963222" y="649647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19/ 11/ 2014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>
            <a:off x="-4734865" y="12474821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>
            <a:off x="-4722165" y="12938371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>
            <a:spLocks noChangeAspect="1"/>
          </p:cNvSpPr>
          <p:nvPr/>
        </p:nvSpPr>
        <p:spPr>
          <a:xfrm>
            <a:off x="-5803998" y="9464900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0" name="Ellipse 59"/>
          <p:cNvSpPr>
            <a:spLocks noChangeAspect="1"/>
          </p:cNvSpPr>
          <p:nvPr/>
        </p:nvSpPr>
        <p:spPr>
          <a:xfrm>
            <a:off x="-5791298" y="9928450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4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731967" y="6030488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Graphique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888428"/>
              </p:ext>
            </p:extLst>
          </p:nvPr>
        </p:nvGraphicFramePr>
        <p:xfrm>
          <a:off x="107504" y="578639"/>
          <a:ext cx="482453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7" name="Graphique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098920"/>
              </p:ext>
            </p:extLst>
          </p:nvPr>
        </p:nvGraphicFramePr>
        <p:xfrm>
          <a:off x="5364088" y="650647"/>
          <a:ext cx="37799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8" name="Graphique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179779"/>
              </p:ext>
            </p:extLst>
          </p:nvPr>
        </p:nvGraphicFramePr>
        <p:xfrm>
          <a:off x="2879812" y="3068960"/>
          <a:ext cx="3384376" cy="190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9" name="Tableau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495998"/>
              </p:ext>
            </p:extLst>
          </p:nvPr>
        </p:nvGraphicFramePr>
        <p:xfrm>
          <a:off x="755576" y="4968825"/>
          <a:ext cx="7377817" cy="1154430"/>
        </p:xfrm>
        <a:graphic>
          <a:graphicData uri="http://schemas.openxmlformats.org/drawingml/2006/table">
            <a:tbl>
              <a:tblPr/>
              <a:tblGrid>
                <a:gridCol w="1532987"/>
                <a:gridCol w="968929"/>
                <a:gridCol w="968929"/>
                <a:gridCol w="1000185"/>
                <a:gridCol w="968929"/>
                <a:gridCol w="968929"/>
                <a:gridCol w="968929"/>
              </a:tblGrid>
              <a:tr h="157365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Moyenne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 err="1">
                          <a:effectLst/>
                          <a:latin typeface="Arial"/>
                        </a:rPr>
                        <a:t>Produit_Brut</a:t>
                      </a:r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 (PB)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      249 000 €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      272 753 €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      315 819 €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      295 459 €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      246 780 €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      275 962 €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 err="1">
                          <a:effectLst/>
                          <a:latin typeface="Arial"/>
                        </a:rPr>
                        <a:t>Ch_Opé</a:t>
                      </a:r>
                      <a:endParaRPr lang="fr-F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       43 256 €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       46 319 €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       46 939 €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       46 651 €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       53 452 €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       47 323 €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PB / ha SAU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fr-FR" sz="1200" b="0" i="0" u="none" strike="noStrike" dirty="0" smtClean="0">
                          <a:effectLst/>
                          <a:latin typeface="Arial"/>
                        </a:rPr>
                        <a:t>1 </a:t>
                      </a:r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628 €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effectLst/>
                          <a:latin typeface="Arial"/>
                        </a:rPr>
                        <a:t>1 </a:t>
                      </a:r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716 €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effectLst/>
                          <a:latin typeface="Arial"/>
                        </a:rPr>
                        <a:t>1 </a:t>
                      </a:r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997 €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effectLst/>
                          <a:latin typeface="Arial"/>
                        </a:rPr>
                        <a:t>1 </a:t>
                      </a:r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895 €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effectLst/>
                          <a:latin typeface="Arial"/>
                        </a:rPr>
                        <a:t>1 </a:t>
                      </a:r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583 €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effectLst/>
                          <a:latin typeface="Arial"/>
                        </a:rPr>
                        <a:t>1 </a:t>
                      </a:r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764 €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Ch_Op</a:t>
                      </a:r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/ PB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66CC"/>
                          </a:solidFill>
                          <a:effectLst/>
                          <a:latin typeface="Arial"/>
                        </a:rPr>
                        <a:t>EBE / PB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Espace réservé du numéro de diapositive 26"/>
          <p:cNvSpPr txBox="1">
            <a:spLocks/>
          </p:cNvSpPr>
          <p:nvPr/>
        </p:nvSpPr>
        <p:spPr>
          <a:xfrm>
            <a:off x="6400800" y="62548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44FD21-3C07-43DB-B8BC-1D17B4500EAF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146796" y="6410197"/>
            <a:ext cx="784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Agriculture Autrement _ Chambre Régionale de Franche Comté _ Vesoul _ 4 décembre 2014</a:t>
            </a:r>
            <a:endParaRPr lang="fr-FR" sz="900" b="1" i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fr-FR" sz="900" b="1" i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900" b="1" i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Espace réservé du numéro de diapositive 26"/>
          <p:cNvSpPr txBox="1">
            <a:spLocks/>
          </p:cNvSpPr>
          <p:nvPr/>
        </p:nvSpPr>
        <p:spPr>
          <a:xfrm>
            <a:off x="6553200" y="64072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44FD21-3C07-43DB-B8BC-1D17B4500EAF}" type="slidenum">
              <a:rPr lang="fr-FR" smtClean="0"/>
              <a:pPr/>
              <a:t>15</a:t>
            </a:fld>
            <a:endParaRPr lang="fr-FR"/>
          </a:p>
        </p:txBody>
      </p:sp>
      <p:grpSp>
        <p:nvGrpSpPr>
          <p:cNvPr id="29" name="Groupe 15"/>
          <p:cNvGrpSpPr/>
          <p:nvPr/>
        </p:nvGrpSpPr>
        <p:grpSpPr>
          <a:xfrm>
            <a:off x="0" y="6171344"/>
            <a:ext cx="9144000" cy="737601"/>
            <a:chOff x="0" y="6120399"/>
            <a:chExt cx="9144000" cy="737601"/>
          </a:xfrm>
        </p:grpSpPr>
        <p:sp>
          <p:nvSpPr>
            <p:cNvPr id="30" name="Rectangle 29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1299196" y="6562597"/>
            <a:ext cx="784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M. GODFROY </a:t>
            </a:r>
            <a:r>
              <a:rPr lang="fr-FR" sz="9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Agriculture Autrement _ Chambre Régionale de Franche Comté _ Vesoul _ 4 décembre 2014</a:t>
            </a:r>
            <a:endParaRPr lang="fr-FR" sz="900" b="1" i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fr-FR" sz="900" b="1" i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900" b="1" i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367584" y="44624"/>
            <a:ext cx="75248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Un Système de Polyculture Elevage (2/2)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6963222" y="649647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19/ 11/ 2014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>
            <a:off x="-4734865" y="12474821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>
            <a:off x="-4722165" y="12938371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>
            <a:spLocks noChangeAspect="1"/>
          </p:cNvSpPr>
          <p:nvPr/>
        </p:nvSpPr>
        <p:spPr>
          <a:xfrm>
            <a:off x="-5803998" y="9464900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0" name="Ellipse 59"/>
          <p:cNvSpPr>
            <a:spLocks noChangeAspect="1"/>
          </p:cNvSpPr>
          <p:nvPr/>
        </p:nvSpPr>
        <p:spPr>
          <a:xfrm>
            <a:off x="-5791298" y="9928450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4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731967" y="6030488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Graphique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671858"/>
              </p:ext>
            </p:extLst>
          </p:nvPr>
        </p:nvGraphicFramePr>
        <p:xfrm>
          <a:off x="107504" y="578639"/>
          <a:ext cx="482453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7" name="Graphique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545683"/>
              </p:ext>
            </p:extLst>
          </p:nvPr>
        </p:nvGraphicFramePr>
        <p:xfrm>
          <a:off x="5364088" y="650647"/>
          <a:ext cx="37799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8" name="Graphique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765940"/>
              </p:ext>
            </p:extLst>
          </p:nvPr>
        </p:nvGraphicFramePr>
        <p:xfrm>
          <a:off x="2879812" y="3068960"/>
          <a:ext cx="3384376" cy="190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9" name="Tableau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005121"/>
              </p:ext>
            </p:extLst>
          </p:nvPr>
        </p:nvGraphicFramePr>
        <p:xfrm>
          <a:off x="755576" y="4968825"/>
          <a:ext cx="7377817" cy="1154430"/>
        </p:xfrm>
        <a:graphic>
          <a:graphicData uri="http://schemas.openxmlformats.org/drawingml/2006/table">
            <a:tbl>
              <a:tblPr/>
              <a:tblGrid>
                <a:gridCol w="1532987"/>
                <a:gridCol w="968929"/>
                <a:gridCol w="968929"/>
                <a:gridCol w="1000185"/>
                <a:gridCol w="968929"/>
                <a:gridCol w="968929"/>
                <a:gridCol w="968929"/>
              </a:tblGrid>
              <a:tr h="157365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Moyenne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 err="1">
                          <a:effectLst/>
                          <a:latin typeface="Arial"/>
                        </a:rPr>
                        <a:t>Produit_Brut</a:t>
                      </a:r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 (PB)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      249 000 €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      272 753 €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      315 819 €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      295 459 €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      246 780 €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      275 962 €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 err="1">
                          <a:effectLst/>
                          <a:latin typeface="Arial"/>
                        </a:rPr>
                        <a:t>Ch_Opé</a:t>
                      </a:r>
                      <a:endParaRPr lang="fr-F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       43 256 €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       46 319 €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       46 939 €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       46 651 €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       53 452 €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       47 323 €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PB / ha SAU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fr-FR" sz="1200" b="0" i="0" u="none" strike="noStrike" dirty="0" smtClean="0">
                          <a:effectLst/>
                          <a:latin typeface="Arial"/>
                        </a:rPr>
                        <a:t>1 </a:t>
                      </a:r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628 €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effectLst/>
                          <a:latin typeface="Arial"/>
                        </a:rPr>
                        <a:t>1 </a:t>
                      </a:r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716 €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effectLst/>
                          <a:latin typeface="Arial"/>
                        </a:rPr>
                        <a:t>1 </a:t>
                      </a:r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997 €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effectLst/>
                          <a:latin typeface="Arial"/>
                        </a:rPr>
                        <a:t>1 </a:t>
                      </a:r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895 €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effectLst/>
                          <a:latin typeface="Arial"/>
                        </a:rPr>
                        <a:t>1 </a:t>
                      </a:r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583 €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effectLst/>
                          <a:latin typeface="Arial"/>
                        </a:rPr>
                        <a:t>1 </a:t>
                      </a:r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764 €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Ch_Op</a:t>
                      </a:r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/ PB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66CC"/>
                          </a:solidFill>
                          <a:effectLst/>
                          <a:latin typeface="Arial"/>
                        </a:rPr>
                        <a:t>EBE / PB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Espace réservé du numéro de diapositive 26"/>
          <p:cNvSpPr txBox="1">
            <a:spLocks/>
          </p:cNvSpPr>
          <p:nvPr/>
        </p:nvSpPr>
        <p:spPr>
          <a:xfrm>
            <a:off x="6400800" y="62548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44FD21-3C07-43DB-B8BC-1D17B4500EAF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146796" y="6410197"/>
            <a:ext cx="784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Agriculture Autrement _ Chambre Régionale de Franche Comté _ Vesoul _ 4 décembre 2014</a:t>
            </a:r>
            <a:endParaRPr lang="fr-FR" sz="900" b="1" i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fr-FR" sz="900" b="1" i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900" b="1" i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Espace réservé du numéro de diapositive 26"/>
          <p:cNvSpPr txBox="1">
            <a:spLocks/>
          </p:cNvSpPr>
          <p:nvPr/>
        </p:nvSpPr>
        <p:spPr>
          <a:xfrm>
            <a:off x="6553200" y="64072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44FD21-3C07-43DB-B8BC-1D17B4500EAF}" type="slidenum">
              <a:rPr lang="fr-FR" smtClean="0"/>
              <a:pPr/>
              <a:t>16</a:t>
            </a:fld>
            <a:endParaRPr lang="fr-FR"/>
          </a:p>
        </p:txBody>
      </p:sp>
      <p:grpSp>
        <p:nvGrpSpPr>
          <p:cNvPr id="29" name="Groupe 15"/>
          <p:cNvGrpSpPr/>
          <p:nvPr/>
        </p:nvGrpSpPr>
        <p:grpSpPr>
          <a:xfrm>
            <a:off x="0" y="6171344"/>
            <a:ext cx="9144000" cy="737601"/>
            <a:chOff x="0" y="6120399"/>
            <a:chExt cx="9144000" cy="737601"/>
          </a:xfrm>
        </p:grpSpPr>
        <p:sp>
          <p:nvSpPr>
            <p:cNvPr id="30" name="Rectangle 29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1299196" y="6562597"/>
            <a:ext cx="784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M. GODFROY </a:t>
            </a:r>
            <a:r>
              <a:rPr lang="fr-FR" sz="9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Agriculture Autrement _ Chambre Régionale de Franche Comté _ Vesoul _ 4 décembre 2014</a:t>
            </a:r>
            <a:endParaRPr lang="fr-FR" sz="900" b="1" i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fr-FR" sz="900" b="1" i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900" b="1" i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8" y="2852936"/>
            <a:ext cx="2160000" cy="8944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733256"/>
            <a:ext cx="1260000" cy="63851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299196" y="6468467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Coquil X, </a:t>
            </a:r>
            <a:r>
              <a:rPr lang="fr-FR" sz="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Fiorelli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J.L., </a:t>
            </a:r>
            <a:r>
              <a:rPr lang="fr-FR" sz="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Mignolet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C., </a:t>
            </a:r>
            <a:r>
              <a:rPr lang="fr-FR" sz="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Blouet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A., Godefroi M., </a:t>
            </a:r>
            <a:r>
              <a:rPr lang="fr-FR" sz="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Barataud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F. 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26/ 11/ 2014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100392" y="336566"/>
            <a:ext cx="837432" cy="5018265"/>
            <a:chOff x="216324" y="3528592"/>
            <a:chExt cx="3465505" cy="2076684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3528592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6979751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10430910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13882069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45"/>
            <a:stretch/>
          </p:blipFill>
          <p:spPr bwMode="auto">
            <a:xfrm>
              <a:off x="222453" y="17333228"/>
              <a:ext cx="3459376" cy="348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374"/>
            <a:stretch/>
          </p:blipFill>
          <p:spPr bwMode="auto">
            <a:xfrm>
              <a:off x="216324" y="20811414"/>
              <a:ext cx="3465505" cy="348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Espace réservé du numéro de diapositive 2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44FD21-3C07-43DB-B8BC-1D17B4500EAF}" type="slidenum">
              <a:rPr lang="fr-FR" smtClean="0"/>
              <a:t>17</a:t>
            </a:fld>
            <a:endParaRPr lang="fr-FR"/>
          </a:p>
        </p:txBody>
      </p:sp>
      <p:grpSp>
        <p:nvGrpSpPr>
          <p:cNvPr id="19" name="Groupe 15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20" name="Rectangle 19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1299196" y="6511652"/>
            <a:ext cx="784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M. GODFROY </a:t>
            </a:r>
            <a:r>
              <a:rPr lang="fr-FR" sz="9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Agriculture Autrement _ Chambre Régionale de Franche Comté _ Vesoul _ 4 décembre 2014</a:t>
            </a:r>
            <a:endParaRPr lang="fr-FR" sz="900" b="1" i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fr-FR" sz="900" b="1" i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900" b="1" i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56"/>
          <p:cNvSpPr>
            <a:spLocks noChangeArrowheads="1"/>
          </p:cNvSpPr>
          <p:nvPr/>
        </p:nvSpPr>
        <p:spPr bwMode="auto">
          <a:xfrm>
            <a:off x="107950" y="44624"/>
            <a:ext cx="88931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B57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sz="4000" b="1" dirty="0" smtClean="0">
                <a:solidFill>
                  <a:srgbClr val="6F9D20"/>
                </a:solidFill>
                <a:latin typeface="Arial Narrow" charset="0"/>
              </a:rPr>
              <a:t>Ce que nous en retenons …1</a:t>
            </a:r>
            <a:endParaRPr lang="fr-FR" sz="4000" b="1" dirty="0">
              <a:solidFill>
                <a:srgbClr val="6F9D20"/>
              </a:solidFill>
              <a:latin typeface="Arial Narrow" charset="0"/>
            </a:endParaRPr>
          </a:p>
        </p:txBody>
      </p:sp>
      <p:sp>
        <p:nvSpPr>
          <p:cNvPr id="25" name="Text Box 60"/>
          <p:cNvSpPr txBox="1">
            <a:spLocks noChangeArrowheads="1"/>
          </p:cNvSpPr>
          <p:nvPr/>
        </p:nvSpPr>
        <p:spPr bwMode="auto">
          <a:xfrm>
            <a:off x="170838" y="910405"/>
            <a:ext cx="758412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00100" lvl="1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 Narrow" pitchFamily="34" charset="0"/>
                <a:ea typeface="+mn-ea"/>
                <a:cs typeface="Arial" pitchFamily="34" charset="0"/>
              </a:rPr>
              <a:t>Aléas et </a:t>
            </a:r>
            <a:r>
              <a:rPr lang="fr-FR" sz="2000" b="1" dirty="0" smtClean="0">
                <a:latin typeface="Arial Narrow" panose="020B0606020202030204" pitchFamily="34" charset="0"/>
              </a:rPr>
              <a:t>variabilité inter- annuelle </a:t>
            </a:r>
            <a:r>
              <a:rPr lang="fr-FR" sz="2000" b="1" dirty="0">
                <a:latin typeface="Arial Narrow" panose="020B0606020202030204" pitchFamily="34" charset="0"/>
              </a:rPr>
              <a:t>des </a:t>
            </a:r>
            <a:r>
              <a:rPr lang="fr-FR" sz="2000" b="1" dirty="0" smtClean="0">
                <a:latin typeface="Arial Narrow" panose="020B0606020202030204" pitchFamily="34" charset="0"/>
              </a:rPr>
              <a:t>circonstances</a:t>
            </a:r>
            <a:endParaRPr lang="fr-FR" sz="2000" b="1" dirty="0">
              <a:solidFill>
                <a:prstClr val="black"/>
              </a:solidFill>
              <a:latin typeface="Arial Narrow" pitchFamily="34" charset="0"/>
              <a:ea typeface="+mn-ea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fr-FR" dirty="0">
                <a:latin typeface="Arial Narrow" charset="0"/>
              </a:rPr>
              <a:t>	</a:t>
            </a:r>
            <a:r>
              <a:rPr lang="fr-FR" dirty="0" smtClean="0">
                <a:latin typeface="Arial Narrow" charset="0"/>
              </a:rPr>
              <a:t>nous interroge sur le métier de paysan aujourd’hui … quelle prise de risque ?</a:t>
            </a:r>
            <a:endParaRPr lang="fr-FR" dirty="0" smtClean="0">
              <a:latin typeface="Arial Narrow" charset="0"/>
              <a:cs typeface="+mn-cs"/>
            </a:endParaRPr>
          </a:p>
        </p:txBody>
      </p:sp>
      <p:sp>
        <p:nvSpPr>
          <p:cNvPr id="26" name="Text Box 60"/>
          <p:cNvSpPr txBox="1">
            <a:spLocks noChangeArrowheads="1"/>
          </p:cNvSpPr>
          <p:nvPr/>
        </p:nvSpPr>
        <p:spPr bwMode="auto">
          <a:xfrm>
            <a:off x="214369" y="1747339"/>
            <a:ext cx="5992346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00100" lvl="1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prstClr val="black"/>
                </a:solidFill>
                <a:latin typeface="Arial Narrow" pitchFamily="34" charset="0"/>
                <a:ea typeface="+mn-ea"/>
                <a:cs typeface="Arial" pitchFamily="34" charset="0"/>
              </a:rPr>
              <a:t>Changement de posture : </a:t>
            </a:r>
          </a:p>
          <a:p>
            <a:pPr lvl="1" eaLnBrk="1" hangingPunct="1">
              <a:defRPr/>
            </a:pPr>
            <a:r>
              <a:rPr lang="fr-FR" dirty="0">
                <a:latin typeface="Arial Narrow" charset="0"/>
              </a:rPr>
              <a:t>	</a:t>
            </a:r>
            <a:r>
              <a:rPr lang="fr-FR" dirty="0" smtClean="0">
                <a:latin typeface="Arial Narrow" charset="0"/>
              </a:rPr>
              <a:t>on n’est plus dans l’optimisation, mais dans la valorisation</a:t>
            </a:r>
          </a:p>
          <a:p>
            <a:pPr lvl="1" eaLnBrk="1" hangingPunct="1">
              <a:defRPr/>
            </a:pPr>
            <a:r>
              <a:rPr lang="fr-FR" dirty="0">
                <a:latin typeface="Arial Narrow" charset="0"/>
                <a:cs typeface="+mn-cs"/>
              </a:rPr>
              <a:t>	</a:t>
            </a:r>
            <a:r>
              <a:rPr lang="fr-FR" dirty="0" smtClean="0">
                <a:latin typeface="Arial Narrow" charset="0"/>
                <a:cs typeface="+mn-cs"/>
              </a:rPr>
              <a:t>« on fait avec » les ressources du milieu</a:t>
            </a:r>
          </a:p>
          <a:p>
            <a:pPr lvl="1" eaLnBrk="1" hangingPunct="1">
              <a:defRPr/>
            </a:pPr>
            <a:r>
              <a:rPr lang="fr-FR" dirty="0">
                <a:latin typeface="Arial Narrow" charset="0"/>
              </a:rPr>
              <a:t>	</a:t>
            </a:r>
            <a:r>
              <a:rPr lang="fr-FR" dirty="0" smtClean="0">
                <a:latin typeface="Arial Narrow" charset="0"/>
              </a:rPr>
              <a:t>place de l’animal dans ces systèmes … </a:t>
            </a:r>
          </a:p>
          <a:p>
            <a:pPr lvl="1" eaLnBrk="1" hangingPunct="1">
              <a:defRPr/>
            </a:pPr>
            <a:r>
              <a:rPr lang="fr-FR" dirty="0">
                <a:latin typeface="Arial Narrow" charset="0"/>
                <a:cs typeface="+mn-cs"/>
              </a:rPr>
              <a:t>	</a:t>
            </a:r>
            <a:r>
              <a:rPr lang="fr-FR" dirty="0" smtClean="0">
                <a:latin typeface="Arial Narrow" charset="0"/>
                <a:cs typeface="+mn-cs"/>
              </a:rPr>
              <a:t>on n’équilibre plus une ration … on équilibre un système ! </a:t>
            </a:r>
          </a:p>
        </p:txBody>
      </p:sp>
      <p:sp>
        <p:nvSpPr>
          <p:cNvPr id="27" name="Text Box 60"/>
          <p:cNvSpPr txBox="1">
            <a:spLocks noChangeArrowheads="1"/>
          </p:cNvSpPr>
          <p:nvPr/>
        </p:nvSpPr>
        <p:spPr bwMode="auto">
          <a:xfrm>
            <a:off x="214369" y="3472372"/>
            <a:ext cx="72739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00100" lvl="1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prstClr val="black"/>
                </a:solidFill>
                <a:latin typeface="Arial Narrow" pitchFamily="34" charset="0"/>
                <a:ea typeface="+mn-ea"/>
                <a:cs typeface="Arial" pitchFamily="34" charset="0"/>
              </a:rPr>
              <a:t>Observation plus que Contrôle, Anticipation plus que Action …</a:t>
            </a:r>
          </a:p>
        </p:txBody>
      </p:sp>
      <p:sp>
        <p:nvSpPr>
          <p:cNvPr id="28" name="Text Box 60"/>
          <p:cNvSpPr txBox="1">
            <a:spLocks noChangeArrowheads="1"/>
          </p:cNvSpPr>
          <p:nvPr/>
        </p:nvSpPr>
        <p:spPr bwMode="auto">
          <a:xfrm>
            <a:off x="170838" y="4133503"/>
            <a:ext cx="76931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00100" lvl="1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 Narrow" pitchFamily="34" charset="0"/>
                <a:ea typeface="+mn-ea"/>
                <a:cs typeface="Arial" pitchFamily="34" charset="0"/>
              </a:rPr>
              <a:t>Se mettre en </a:t>
            </a:r>
            <a:r>
              <a:rPr lang="fr-FR" sz="2000" b="1" dirty="0">
                <a:solidFill>
                  <a:prstClr val="black"/>
                </a:solidFill>
                <a:latin typeface="Arial Narrow" pitchFamily="34" charset="0"/>
                <a:ea typeface="+mn-ea"/>
                <a:cs typeface="Arial" pitchFamily="34" charset="0"/>
              </a:rPr>
              <a:t>questionnement, plutôt que de trouver des réponses ! </a:t>
            </a:r>
          </a:p>
          <a:p>
            <a:pPr lvl="1" eaLnBrk="1" hangingPunct="1">
              <a:defRPr/>
            </a:pPr>
            <a:r>
              <a:rPr lang="fr-FR" dirty="0">
                <a:latin typeface="Arial Narrow" charset="0"/>
              </a:rPr>
              <a:t>	</a:t>
            </a:r>
            <a:r>
              <a:rPr lang="fr-FR" dirty="0" smtClean="0">
                <a:latin typeface="Arial Narrow" charset="0"/>
              </a:rPr>
              <a:t>la profusion de références tue la réflexion … </a:t>
            </a:r>
          </a:p>
          <a:p>
            <a:pPr lvl="1" eaLnBrk="1" hangingPunct="1">
              <a:defRPr/>
            </a:pPr>
            <a:r>
              <a:rPr lang="fr-FR" dirty="0">
                <a:latin typeface="Arial Narrow" charset="0"/>
                <a:cs typeface="+mn-cs"/>
              </a:rPr>
              <a:t>	</a:t>
            </a:r>
            <a:r>
              <a:rPr lang="fr-FR" dirty="0" smtClean="0">
                <a:latin typeface="Arial Narrow" charset="0"/>
                <a:cs typeface="+mn-cs"/>
              </a:rPr>
              <a:t>interroge sur le métier de conseiller … </a:t>
            </a:r>
          </a:p>
        </p:txBody>
      </p:sp>
      <p:sp>
        <p:nvSpPr>
          <p:cNvPr id="29" name="Text Box 60"/>
          <p:cNvSpPr txBox="1">
            <a:spLocks noChangeArrowheads="1"/>
          </p:cNvSpPr>
          <p:nvPr/>
        </p:nvSpPr>
        <p:spPr bwMode="auto">
          <a:xfrm>
            <a:off x="214369" y="5354831"/>
            <a:ext cx="890981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00100" lvl="1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 Narrow" pitchFamily="34" charset="0"/>
                <a:ea typeface="+mn-ea"/>
                <a:cs typeface="Arial" pitchFamily="34" charset="0"/>
              </a:rPr>
              <a:t>Ambiance de </a:t>
            </a:r>
            <a:r>
              <a:rPr lang="fr-FR" sz="2000" b="1" dirty="0">
                <a:solidFill>
                  <a:prstClr val="black"/>
                </a:solidFill>
                <a:latin typeface="Arial Narrow" pitchFamily="34" charset="0"/>
                <a:ea typeface="+mn-ea"/>
                <a:cs typeface="Arial" pitchFamily="34" charset="0"/>
              </a:rPr>
              <a:t>Formation Continue </a:t>
            </a:r>
            <a:r>
              <a:rPr lang="fr-FR" dirty="0" smtClean="0">
                <a:latin typeface="Arial Narrow" charset="0"/>
                <a:cs typeface="+mn-cs"/>
              </a:rPr>
              <a:t>dans un contexte de changement de compétences</a:t>
            </a:r>
            <a:r>
              <a:rPr lang="fr-FR" dirty="0" smtClean="0">
                <a:latin typeface="Arial Narrow" charset="0"/>
              </a:rPr>
              <a:t> …</a:t>
            </a:r>
          </a:p>
          <a:p>
            <a:pPr lvl="1" eaLnBrk="1" hangingPunct="1">
              <a:defRPr/>
            </a:pPr>
            <a:r>
              <a:rPr lang="fr-FR" dirty="0">
                <a:latin typeface="Arial Narrow" charset="0"/>
              </a:rPr>
              <a:t>q</a:t>
            </a:r>
            <a:r>
              <a:rPr lang="fr-FR" dirty="0" smtClean="0">
                <a:latin typeface="Arial Narrow" charset="0"/>
              </a:rPr>
              <a:t>u’il est nécessaire d’accompagner </a:t>
            </a:r>
            <a:endParaRPr lang="fr-FR" dirty="0" smtClean="0">
              <a:latin typeface="Arial Narrow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grpSp>
        <p:nvGrpSpPr>
          <p:cNvPr id="6" name="Groupe 5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7" name="Rectangle 6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7115622" y="6597932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19/11/ 2014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50394" y="6559460"/>
            <a:ext cx="7089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JL FIORELLI  </a:t>
            </a:r>
            <a:r>
              <a: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Démarche et principaux acquis de 10 années d’expérimentation-système à Mirecourt</a:t>
            </a:r>
          </a:p>
          <a:p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</a:b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7504" y="260648"/>
            <a:ext cx="81009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6F9D20"/>
                </a:solidFill>
                <a:latin typeface="Arial Narrow" charset="0"/>
              </a:rPr>
              <a:t>Ce que nous en retenons </a:t>
            </a:r>
            <a:r>
              <a:rPr lang="fr-FR" sz="2800" b="1" dirty="0" smtClean="0">
                <a:solidFill>
                  <a:srgbClr val="6F9D20"/>
                </a:solidFill>
                <a:latin typeface="Arial Narrow" charset="0"/>
              </a:rPr>
              <a:t>…2</a:t>
            </a:r>
            <a:endParaRPr lang="fr-FR" sz="2800" b="1" dirty="0">
              <a:solidFill>
                <a:srgbClr val="6F9D20"/>
              </a:solidFill>
              <a:latin typeface="Arial Narrow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9512" y="1124744"/>
            <a:ext cx="896448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b="1" i="1" dirty="0" smtClean="0"/>
              <a:t> La « conception pas à pas » réclame… du temps !</a:t>
            </a:r>
          </a:p>
          <a:p>
            <a:endParaRPr lang="fr-FR" sz="700" b="1" i="1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i="1" dirty="0" smtClean="0"/>
              <a:t>Les objets techniques ont des rythmes propres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i="1" dirty="0" smtClean="0"/>
              <a:t>Les adaptations proviennent de…      i) la recherche d’économie</a:t>
            </a:r>
            <a:endParaRPr lang="fr-FR" b="1" i="1" dirty="0">
              <a:solidFill>
                <a:srgbClr val="FF0000"/>
              </a:solidFill>
            </a:endParaRPr>
          </a:p>
          <a:p>
            <a:pPr lvl="1"/>
            <a:r>
              <a:rPr lang="fr-FR" b="1" i="1" dirty="0" smtClean="0">
                <a:solidFill>
                  <a:srgbClr val="FF0000"/>
                </a:solidFill>
              </a:rPr>
              <a:t>				        </a:t>
            </a:r>
            <a:r>
              <a:rPr lang="fr-FR" b="1" i="1" dirty="0" smtClean="0"/>
              <a:t>ii) la résolution des difficultés rencontrées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i="1" dirty="0" smtClean="0"/>
              <a:t>Une stabilisation éventuelle difficilement prévisible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79512" y="3212976"/>
            <a:ext cx="8840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b="1" i="1" dirty="0" smtClean="0"/>
              <a:t> Les boucles d’essais-erreurs, les va-et-vient et les </a:t>
            </a:r>
            <a:r>
              <a:rPr lang="fr-FR" sz="2400" b="1" i="1" dirty="0"/>
              <a:t>aller-retour </a:t>
            </a:r>
            <a:r>
              <a:rPr lang="fr-FR" sz="2400" b="1" i="1" dirty="0" smtClean="0"/>
              <a:t>entre objets et entre niveaux d’organisation </a:t>
            </a:r>
            <a:endParaRPr lang="fr-FR" sz="2400" b="1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79512" y="436510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b="1" i="1" dirty="0" smtClean="0"/>
              <a:t> Le déplacement, voire la création d’une (nouvelle) norme :  jamais facile…</a:t>
            </a:r>
            <a:endParaRPr lang="fr-FR" sz="2400" b="1" i="1" dirty="0"/>
          </a:p>
        </p:txBody>
      </p:sp>
    </p:spTree>
    <p:extLst>
      <p:ext uri="{BB962C8B-B14F-4D97-AF65-F5344CB8AC3E}">
        <p14:creationId xmlns:p14="http://schemas.microsoft.com/office/powerpoint/2010/main" val="421330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6" grpId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6F9D20">
                <a:lumMod val="100000"/>
              </a:srgbClr>
            </a:gs>
            <a:gs pos="100000">
              <a:srgbClr val="C5DD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8100392" y="336566"/>
            <a:ext cx="837432" cy="5018265"/>
            <a:chOff x="216324" y="3528592"/>
            <a:chExt cx="3465505" cy="2076684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3528592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6979751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10430910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13882069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45"/>
            <a:stretch/>
          </p:blipFill>
          <p:spPr bwMode="auto">
            <a:xfrm>
              <a:off x="222453" y="17333228"/>
              <a:ext cx="3459376" cy="348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374"/>
            <a:stretch/>
          </p:blipFill>
          <p:spPr bwMode="auto">
            <a:xfrm>
              <a:off x="216324" y="20811414"/>
              <a:ext cx="3465505" cy="348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ZoneTexte 22"/>
          <p:cNvSpPr txBox="1"/>
          <p:nvPr/>
        </p:nvSpPr>
        <p:spPr>
          <a:xfrm>
            <a:off x="1259632" y="6449561"/>
            <a:ext cx="708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A. BLOUET </a:t>
            </a:r>
            <a:r>
              <a:rPr lang="fr-FR" sz="9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Concevoir </a:t>
            </a:r>
            <a:r>
              <a:rPr lang="fr-FR" sz="900" b="1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des systèmes agricoles </a:t>
            </a:r>
            <a:r>
              <a:rPr lang="fr-FR" sz="9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économes en </a:t>
            </a:r>
            <a:r>
              <a:rPr lang="fr-FR" sz="900" b="1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situation de polyculture-élevage </a:t>
            </a:r>
            <a:r>
              <a:rPr lang="fr-FR" sz="9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laitier			</a:t>
            </a:r>
            <a:endParaRPr lang="fr-FR" sz="900" b="1" dirty="0">
              <a:solidFill>
                <a:prstClr val="white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115622" y="6597932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20/ 12/ </a:t>
            </a:r>
            <a:r>
              <a:rPr lang="fr-FR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1" y="6258429"/>
            <a:ext cx="1080000" cy="447225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FFFFFF"/>
                </a:solidFill>
              </a:rPr>
              <a:t>Le projet de recherche 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0" name="Espace réservé du contenu 29"/>
          <p:cNvSpPr>
            <a:spLocks noGrp="1"/>
          </p:cNvSpPr>
          <p:nvPr>
            <p:ph idx="1"/>
          </p:nvPr>
        </p:nvSpPr>
        <p:spPr>
          <a:xfrm>
            <a:off x="-15739" y="1584351"/>
            <a:ext cx="8229600" cy="4525963"/>
          </a:xfrm>
        </p:spPr>
        <p:txBody>
          <a:bodyPr/>
          <a:lstStyle/>
          <a:p>
            <a:endParaRPr lang="fr-FR" altLang="fr-FR" dirty="0" smtClean="0">
              <a:solidFill>
                <a:srgbClr val="FFFFFF"/>
              </a:solidFill>
            </a:endParaRPr>
          </a:p>
          <a:p>
            <a:endParaRPr lang="fr-FR" altLang="fr-FR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fr-FR" altLang="fr-FR" dirty="0" smtClean="0">
                <a:solidFill>
                  <a:srgbClr val="FFFFFF"/>
                </a:solidFill>
              </a:rPr>
              <a:t>À </a:t>
            </a:r>
            <a:r>
              <a:rPr lang="fr-FR" altLang="fr-FR" dirty="0">
                <a:solidFill>
                  <a:srgbClr val="FFFFFF"/>
                </a:solidFill>
              </a:rPr>
              <a:t>partir de quels éléments  s’est - il construit?</a:t>
            </a:r>
          </a:p>
        </p:txBody>
      </p:sp>
    </p:spTree>
    <p:extLst>
      <p:ext uri="{BB962C8B-B14F-4D97-AF65-F5344CB8AC3E}">
        <p14:creationId xmlns:p14="http://schemas.microsoft.com/office/powerpoint/2010/main" val="14162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6F9D20">
                <a:lumMod val="100000"/>
              </a:srgbClr>
            </a:gs>
            <a:gs pos="100000">
              <a:srgbClr val="C5DD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8100392" y="336566"/>
            <a:ext cx="837432" cy="5018265"/>
            <a:chOff x="216324" y="3528592"/>
            <a:chExt cx="3465505" cy="2076684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3528592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6979751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10430910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13882069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45"/>
            <a:stretch/>
          </p:blipFill>
          <p:spPr bwMode="auto">
            <a:xfrm>
              <a:off x="222453" y="17333228"/>
              <a:ext cx="3459376" cy="348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374"/>
            <a:stretch/>
          </p:blipFill>
          <p:spPr bwMode="auto">
            <a:xfrm>
              <a:off x="216324" y="20811414"/>
              <a:ext cx="3465505" cy="348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ZoneTexte 22"/>
          <p:cNvSpPr txBox="1"/>
          <p:nvPr/>
        </p:nvSpPr>
        <p:spPr>
          <a:xfrm>
            <a:off x="1259632" y="6449561"/>
            <a:ext cx="708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A. BLOUET </a:t>
            </a:r>
            <a:r>
              <a:rPr lang="fr-FR" sz="9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Concevoir </a:t>
            </a:r>
            <a:r>
              <a:rPr lang="fr-FR" sz="900" b="1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des systèmes agricoles </a:t>
            </a:r>
            <a:r>
              <a:rPr lang="fr-FR" sz="9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économes en </a:t>
            </a:r>
            <a:r>
              <a:rPr lang="fr-FR" sz="900" b="1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situation de polyculture-élevage </a:t>
            </a:r>
            <a:r>
              <a:rPr lang="fr-FR" sz="9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laitier			</a:t>
            </a:r>
            <a:endParaRPr lang="fr-FR" sz="900" b="1" dirty="0">
              <a:solidFill>
                <a:prstClr val="white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115622" y="6597932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20/ 12/ </a:t>
            </a:r>
            <a:r>
              <a:rPr lang="fr-FR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1" y="6258429"/>
            <a:ext cx="1080000" cy="447225"/>
          </a:xfrm>
          <a:prstGeom prst="rect">
            <a:avLst/>
          </a:prstGeom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79388" y="333375"/>
            <a:ext cx="3097212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 b="1" dirty="0"/>
              <a:t>Autonomie de </a:t>
            </a:r>
            <a:r>
              <a:rPr lang="fr-FR" altLang="fr-FR" b="1" dirty="0" smtClean="0"/>
              <a:t>l’acteur</a:t>
            </a:r>
            <a:endParaRPr lang="fr-FR" altLang="fr-FR" b="1" dirty="0"/>
          </a:p>
          <a:p>
            <a:r>
              <a:rPr lang="fr-FR" altLang="fr-FR" dirty="0"/>
              <a:t>m</a:t>
            </a:r>
            <a:r>
              <a:rPr lang="fr-FR" altLang="fr-FR" dirty="0" smtClean="0"/>
              <a:t>aître de ses décisions </a:t>
            </a:r>
            <a:endParaRPr lang="fr-FR" altLang="fr-FR" dirty="0"/>
          </a:p>
          <a:p>
            <a:r>
              <a:rPr lang="fr-FR" altLang="fr-FR" dirty="0"/>
              <a:t>pas individualiste 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644008" y="363550"/>
            <a:ext cx="298767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b="1" dirty="0"/>
              <a:t>Économie des moyens</a:t>
            </a:r>
          </a:p>
          <a:p>
            <a:pPr algn="ctr"/>
            <a:r>
              <a:rPr lang="fr-FR" altLang="fr-FR" dirty="0"/>
              <a:t>rareté </a:t>
            </a:r>
          </a:p>
          <a:p>
            <a:pPr algn="ctr"/>
            <a:r>
              <a:rPr lang="fr-FR" altLang="fr-FR" dirty="0"/>
              <a:t>prix 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349878" y="805341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 smtClean="0"/>
              <a:t>2  </a:t>
            </a:r>
            <a:r>
              <a:rPr lang="fr-FR" altLang="fr-FR" b="1" dirty="0"/>
              <a:t>principes</a:t>
            </a: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538957" y="5221215"/>
            <a:ext cx="2881312" cy="863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dirty="0"/>
              <a:t>un climat qui change 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354942" y="2640024"/>
            <a:ext cx="630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/>
              <a:t>seul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1943125" y="2655899"/>
            <a:ext cx="138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/>
              <a:t>à plusieurs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15378" y="2966256"/>
            <a:ext cx="40814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altLang="fr-FR" sz="2000" dirty="0"/>
          </a:p>
          <a:p>
            <a:r>
              <a:rPr lang="fr-FR" altLang="fr-FR" dirty="0"/>
              <a:t> </a:t>
            </a:r>
            <a:r>
              <a:rPr lang="fr-FR" altLang="fr-FR" sz="2400" dirty="0"/>
              <a:t>donc des risques à assumer </a:t>
            </a:r>
          </a:p>
          <a:p>
            <a:r>
              <a:rPr lang="fr-FR" altLang="fr-FR" sz="2400" dirty="0"/>
              <a:t>               des aléas </a:t>
            </a:r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 flipV="1">
            <a:off x="1979613" y="4070277"/>
            <a:ext cx="0" cy="1150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Oval 2"/>
          <p:cNvSpPr>
            <a:spLocks noChangeArrowheads="1"/>
          </p:cNvSpPr>
          <p:nvPr/>
        </p:nvSpPr>
        <p:spPr bwMode="auto">
          <a:xfrm>
            <a:off x="4670426" y="4856163"/>
            <a:ext cx="3348037" cy="14128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 dirty="0"/>
          </a:p>
          <a:p>
            <a:pPr algn="ctr"/>
            <a:r>
              <a:rPr lang="fr-FR" altLang="fr-FR" dirty="0"/>
              <a:t>autosuffisance fourragère </a:t>
            </a:r>
          </a:p>
          <a:p>
            <a:pPr algn="ctr"/>
            <a:r>
              <a:rPr lang="fr-FR" altLang="fr-FR" dirty="0"/>
              <a:t>des </a:t>
            </a:r>
          </a:p>
          <a:p>
            <a:pPr algn="ctr"/>
            <a:r>
              <a:rPr lang="fr-FR" altLang="fr-FR" dirty="0"/>
              <a:t>exploitations en AB</a:t>
            </a:r>
          </a:p>
          <a:p>
            <a:pPr algn="ctr"/>
            <a:r>
              <a:rPr lang="fr-FR" altLang="fr-FR" dirty="0"/>
              <a:t>Lorraine  </a:t>
            </a: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4371976" y="3128963"/>
            <a:ext cx="34444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dirty="0"/>
              <a:t>la fertilité et </a:t>
            </a:r>
            <a:r>
              <a:rPr lang="fr-FR" altLang="fr-FR" sz="2400" dirty="0" smtClean="0"/>
              <a:t>ses </a:t>
            </a:r>
            <a:r>
              <a:rPr lang="fr-FR" altLang="fr-FR" sz="2400" dirty="0"/>
              <a:t>transferts</a:t>
            </a:r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 flipV="1">
            <a:off x="6542088" y="3705225"/>
            <a:ext cx="0" cy="1150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5730876" y="4151313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paille !!!!!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9901" y="17365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altLang="fr-FR" b="1" dirty="0">
                <a:solidFill>
                  <a:srgbClr val="FFFFFF"/>
                </a:solidFill>
              </a:rPr>
              <a:t>Une posture  : composer avec le milieu</a:t>
            </a:r>
            <a:r>
              <a:rPr lang="fr-FR" altLang="fr-FR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fr-FR" altLang="fr-FR" i="1" dirty="0">
                <a:solidFill>
                  <a:srgbClr val="FFFFFF"/>
                </a:solidFill>
              </a:rPr>
              <a:t>« on ne commande à la nature qu’en lui obéissant » </a:t>
            </a:r>
            <a:r>
              <a:rPr lang="fr-FR" altLang="fr-FR" i="1" dirty="0" smtClean="0">
                <a:solidFill>
                  <a:srgbClr val="FFFFFF"/>
                </a:solidFill>
              </a:rPr>
              <a:t>F. </a:t>
            </a:r>
            <a:r>
              <a:rPr lang="fr-FR" altLang="fr-FR" i="1" dirty="0">
                <a:solidFill>
                  <a:srgbClr val="FFFFFF"/>
                </a:solidFill>
              </a:rPr>
              <a:t>Bacon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3059832" y="5949280"/>
            <a:ext cx="2265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/>
              <a:t>Un double constat</a:t>
            </a:r>
          </a:p>
        </p:txBody>
      </p:sp>
    </p:spTree>
    <p:extLst>
      <p:ext uri="{BB962C8B-B14F-4D97-AF65-F5344CB8AC3E}">
        <p14:creationId xmlns:p14="http://schemas.microsoft.com/office/powerpoint/2010/main" val="68656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 animBg="1"/>
      <p:bldP spid="31" grpId="0"/>
      <p:bldP spid="32" grpId="0"/>
      <p:bldP spid="33" grpId="0"/>
      <p:bldP spid="34" grpId="0" animBg="1"/>
      <p:bldP spid="35" grpId="0" animBg="1"/>
      <p:bldP spid="36" grpId="0"/>
      <p:bldP spid="37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6F9D20">
                <a:lumMod val="100000"/>
              </a:srgbClr>
            </a:gs>
            <a:gs pos="100000">
              <a:srgbClr val="C5DD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8062123" y="369005"/>
            <a:ext cx="837432" cy="5018265"/>
            <a:chOff x="216324" y="3528592"/>
            <a:chExt cx="3465505" cy="2076684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3528592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6979751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10430910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13882069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45"/>
            <a:stretch/>
          </p:blipFill>
          <p:spPr bwMode="auto">
            <a:xfrm>
              <a:off x="222453" y="17333228"/>
              <a:ext cx="3459376" cy="348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374"/>
            <a:stretch/>
          </p:blipFill>
          <p:spPr bwMode="auto">
            <a:xfrm>
              <a:off x="216324" y="20811414"/>
              <a:ext cx="3465505" cy="348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ZoneTexte 22"/>
          <p:cNvSpPr txBox="1"/>
          <p:nvPr/>
        </p:nvSpPr>
        <p:spPr>
          <a:xfrm>
            <a:off x="1259632" y="6449561"/>
            <a:ext cx="708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A. BLOUET </a:t>
            </a:r>
            <a:r>
              <a:rPr lang="fr-FR" sz="9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Concevoir </a:t>
            </a:r>
            <a:r>
              <a:rPr lang="fr-FR" sz="900" b="1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des systèmes agricoles </a:t>
            </a:r>
            <a:r>
              <a:rPr lang="fr-FR" sz="9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économes en </a:t>
            </a:r>
            <a:r>
              <a:rPr lang="fr-FR" sz="900" b="1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situation de polyculture-élevage </a:t>
            </a:r>
            <a:r>
              <a:rPr lang="fr-FR" sz="9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laitier			</a:t>
            </a:r>
            <a:endParaRPr lang="fr-FR" sz="900" b="1" dirty="0">
              <a:solidFill>
                <a:prstClr val="white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115622" y="6597932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20/ 12/ </a:t>
            </a:r>
            <a:r>
              <a:rPr lang="fr-FR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1" y="6258429"/>
            <a:ext cx="1080000" cy="447225"/>
          </a:xfrm>
          <a:prstGeom prst="rect">
            <a:avLst/>
          </a:prstGeom>
        </p:spPr>
      </p:pic>
      <p:sp>
        <p:nvSpPr>
          <p:cNvPr id="30" name="Espace réservé du contenu 29"/>
          <p:cNvSpPr>
            <a:spLocks noGrp="1"/>
          </p:cNvSpPr>
          <p:nvPr>
            <p:ph idx="4294967295"/>
          </p:nvPr>
        </p:nvSpPr>
        <p:spPr>
          <a:xfrm>
            <a:off x="0" y="1584325"/>
            <a:ext cx="8229600" cy="4525963"/>
          </a:xfrm>
        </p:spPr>
        <p:txBody>
          <a:bodyPr/>
          <a:lstStyle/>
          <a:p>
            <a:endParaRPr lang="fr-FR" altLang="fr-FR" dirty="0" smtClean="0">
              <a:solidFill>
                <a:srgbClr val="FFFFFF"/>
              </a:solidFill>
            </a:endParaRPr>
          </a:p>
          <a:p>
            <a:endParaRPr lang="fr-FR" altLang="fr-FR" dirty="0" smtClean="0">
              <a:solidFill>
                <a:srgbClr val="FFFFFF"/>
              </a:solidFill>
            </a:endParaRPr>
          </a:p>
          <a:p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195513" y="188913"/>
            <a:ext cx="55992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3200" b="1" dirty="0">
                <a:solidFill>
                  <a:srgbClr val="FFFFFF"/>
                </a:solidFill>
              </a:rPr>
              <a:t>Quelles </a:t>
            </a:r>
            <a:r>
              <a:rPr lang="fr-FR" altLang="fr-FR" sz="3200" b="1" dirty="0" smtClean="0">
                <a:solidFill>
                  <a:srgbClr val="FFFFFF"/>
                </a:solidFill>
              </a:rPr>
              <a:t>conditions édaphiques?</a:t>
            </a:r>
            <a:endParaRPr lang="fr-FR" altLang="fr-FR" sz="3200" dirty="0">
              <a:solidFill>
                <a:srgbClr val="FFFFFF"/>
              </a:solidFill>
            </a:endParaRPr>
          </a:p>
          <a:p>
            <a:endParaRPr lang="fr-FR" altLang="fr-FR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27088" y="1628775"/>
            <a:ext cx="199868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b="1" dirty="0"/>
              <a:t>Cuesta </a:t>
            </a:r>
          </a:p>
          <a:p>
            <a:r>
              <a:rPr lang="fr-FR" altLang="fr-FR" sz="2400" dirty="0"/>
              <a:t>Argilo calcaire </a:t>
            </a:r>
          </a:p>
          <a:p>
            <a:r>
              <a:rPr lang="fr-FR" altLang="fr-FR" sz="2400" dirty="0" smtClean="0"/>
              <a:t>Superficiel</a:t>
            </a:r>
            <a:endParaRPr lang="fr-FR" altLang="fr-FR" sz="2400" b="1" dirty="0"/>
          </a:p>
          <a:p>
            <a:r>
              <a:rPr lang="fr-FR" altLang="fr-FR" sz="2400" b="1" dirty="0">
                <a:solidFill>
                  <a:srgbClr val="FFFFFF"/>
                </a:solidFill>
              </a:rPr>
              <a:t>Barrois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808038" y="4089400"/>
            <a:ext cx="213609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b="1" dirty="0"/>
              <a:t>Plaine </a:t>
            </a:r>
          </a:p>
          <a:p>
            <a:r>
              <a:rPr lang="fr-FR" altLang="fr-FR" sz="2400" dirty="0"/>
              <a:t>argilo-limoneux</a:t>
            </a:r>
          </a:p>
          <a:p>
            <a:r>
              <a:rPr lang="fr-FR" altLang="fr-FR" sz="2400" dirty="0" smtClean="0"/>
              <a:t>Profond</a:t>
            </a:r>
            <a:endParaRPr lang="fr-FR" altLang="fr-FR" sz="2400" dirty="0"/>
          </a:p>
          <a:p>
            <a:r>
              <a:rPr lang="fr-FR" altLang="fr-FR" sz="2400" b="1" dirty="0">
                <a:solidFill>
                  <a:srgbClr val="FFFFFF"/>
                </a:solidFill>
              </a:rPr>
              <a:t>Woëvre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348038" y="1412875"/>
            <a:ext cx="2376487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Cailloux</a:t>
            </a:r>
          </a:p>
          <a:p>
            <a:r>
              <a:rPr lang="fr-FR" altLang="fr-FR"/>
              <a:t>RU limitée</a:t>
            </a:r>
          </a:p>
          <a:p>
            <a:r>
              <a:rPr lang="fr-FR" altLang="fr-FR"/>
              <a:t>W sol facile et rapide </a:t>
            </a:r>
          </a:p>
          <a:p>
            <a:r>
              <a:rPr lang="fr-FR" altLang="fr-FR"/>
              <a:t>pH basique</a:t>
            </a:r>
          </a:p>
          <a:p>
            <a:r>
              <a:rPr lang="fr-FR" altLang="fr-FR"/>
              <a:t>Calcaire actif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8988" y="4293096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/>
              <a:t>Terre fine</a:t>
            </a:r>
          </a:p>
          <a:p>
            <a:r>
              <a:rPr lang="fr-FR" altLang="fr-FR" dirty="0"/>
              <a:t>RU </a:t>
            </a:r>
            <a:r>
              <a:rPr lang="fr-FR" altLang="fr-FR" dirty="0" smtClean="0"/>
              <a:t>importante</a:t>
            </a:r>
          </a:p>
          <a:p>
            <a:r>
              <a:rPr lang="fr-FR" altLang="fr-FR" dirty="0"/>
              <a:t>W sol difficile et lent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5236" y="28391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fr-FR" dirty="0">
                <a:solidFill>
                  <a:srgbClr val="FFFFFF"/>
                </a:solidFill>
              </a:rPr>
              <a:t>« </a:t>
            </a:r>
            <a:r>
              <a:rPr lang="fr-FR" altLang="fr-FR" i="1" dirty="0">
                <a:solidFill>
                  <a:srgbClr val="FFFFFF"/>
                </a:solidFill>
              </a:rPr>
              <a:t>le lendemain d’une pluie, </a:t>
            </a:r>
          </a:p>
          <a:p>
            <a:r>
              <a:rPr lang="fr-FR" altLang="fr-FR" i="1" dirty="0">
                <a:solidFill>
                  <a:srgbClr val="FFFFFF"/>
                </a:solidFill>
              </a:rPr>
              <a:t>vous pouvez y aller</a:t>
            </a:r>
            <a:r>
              <a:rPr lang="fr-FR" altLang="fr-FR" dirty="0">
                <a:solidFill>
                  <a:srgbClr val="FFFFFF"/>
                </a:solidFill>
              </a:rPr>
              <a:t> »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3848" y="5170165"/>
            <a:ext cx="306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i="1" dirty="0">
                <a:solidFill>
                  <a:srgbClr val="FFFFFF"/>
                </a:solidFill>
              </a:rPr>
              <a:t>«l’herbe , ça pousse tout seul »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 rot="16200000">
            <a:off x="-1260313" y="2951957"/>
            <a:ext cx="3278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/>
              <a:t>Les conditions édaphiques </a:t>
            </a:r>
          </a:p>
          <a:p>
            <a:r>
              <a:rPr lang="fr-FR" altLang="fr-FR" b="1" dirty="0"/>
              <a:t>de la  Lorraine 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 rot="16200000">
            <a:off x="5468244" y="3026391"/>
            <a:ext cx="3238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Le domaine du Joly, </a:t>
            </a:r>
          </a:p>
          <a:p>
            <a:r>
              <a:rPr lang="fr-FR" altLang="fr-FR" dirty="0"/>
              <a:t>une Lorraine en modèle réduit</a:t>
            </a:r>
          </a:p>
        </p:txBody>
      </p:sp>
    </p:spTree>
    <p:extLst>
      <p:ext uri="{BB962C8B-B14F-4D97-AF65-F5344CB8AC3E}">
        <p14:creationId xmlns:p14="http://schemas.microsoft.com/office/powerpoint/2010/main" val="30197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6F9D20">
                <a:lumMod val="100000"/>
              </a:srgbClr>
            </a:gs>
            <a:gs pos="100000">
              <a:srgbClr val="C5DD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8100392" y="336566"/>
            <a:ext cx="837432" cy="5018265"/>
            <a:chOff x="216324" y="3528592"/>
            <a:chExt cx="3465505" cy="2076684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3528592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6979751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10430910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13882069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45"/>
            <a:stretch/>
          </p:blipFill>
          <p:spPr bwMode="auto">
            <a:xfrm>
              <a:off x="222453" y="17333228"/>
              <a:ext cx="3459376" cy="348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374"/>
            <a:stretch/>
          </p:blipFill>
          <p:spPr bwMode="auto">
            <a:xfrm>
              <a:off x="216324" y="20811414"/>
              <a:ext cx="3465505" cy="348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ZoneTexte 22"/>
          <p:cNvSpPr txBox="1"/>
          <p:nvPr/>
        </p:nvSpPr>
        <p:spPr>
          <a:xfrm>
            <a:off x="1259632" y="6449561"/>
            <a:ext cx="708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A. BLOUET </a:t>
            </a:r>
            <a:r>
              <a:rPr lang="fr-FR" sz="9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Concevoir </a:t>
            </a:r>
            <a:r>
              <a:rPr lang="fr-FR" sz="900" b="1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des systèmes agricoles </a:t>
            </a:r>
            <a:r>
              <a:rPr lang="fr-FR" sz="9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économes en </a:t>
            </a:r>
            <a:r>
              <a:rPr lang="fr-FR" sz="900" b="1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situation de polyculture-élevage </a:t>
            </a:r>
            <a:r>
              <a:rPr lang="fr-FR" sz="9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laitier			</a:t>
            </a:r>
            <a:endParaRPr lang="fr-FR" sz="900" b="1" dirty="0">
              <a:solidFill>
                <a:prstClr val="white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115622" y="6597932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20/ 12/ </a:t>
            </a:r>
            <a:r>
              <a:rPr lang="fr-FR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1" y="6258429"/>
            <a:ext cx="1080000" cy="447225"/>
          </a:xfrm>
          <a:prstGeom prst="rect">
            <a:avLst/>
          </a:prstGeom>
        </p:spPr>
      </p:pic>
      <p:sp>
        <p:nvSpPr>
          <p:cNvPr id="30" name="Espace réservé du contenu 29"/>
          <p:cNvSpPr>
            <a:spLocks noGrp="1"/>
          </p:cNvSpPr>
          <p:nvPr>
            <p:ph idx="4294967295"/>
          </p:nvPr>
        </p:nvSpPr>
        <p:spPr>
          <a:xfrm>
            <a:off x="0" y="1584325"/>
            <a:ext cx="8229600" cy="4525963"/>
          </a:xfrm>
        </p:spPr>
        <p:txBody>
          <a:bodyPr/>
          <a:lstStyle/>
          <a:p>
            <a:endParaRPr lang="fr-FR" altLang="fr-FR" dirty="0" smtClean="0">
              <a:solidFill>
                <a:srgbClr val="FFFFFF"/>
              </a:solidFill>
            </a:endParaRPr>
          </a:p>
          <a:p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130061" y="3529733"/>
            <a:ext cx="3673475" cy="28082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2000" dirty="0"/>
              <a:t>Un espace d’herbe </a:t>
            </a:r>
          </a:p>
          <a:p>
            <a:pPr algn="ctr"/>
            <a:r>
              <a:rPr lang="fr-FR" altLang="fr-FR" sz="2000" dirty="0"/>
              <a:t>des prairies « dites » naturelles </a:t>
            </a:r>
          </a:p>
          <a:p>
            <a:pPr algn="ctr"/>
            <a:endParaRPr lang="fr-FR" altLang="fr-FR" sz="2000" dirty="0"/>
          </a:p>
          <a:p>
            <a:pPr algn="ctr"/>
            <a:r>
              <a:rPr lang="fr-FR" altLang="fr-FR" sz="2000" dirty="0"/>
              <a:t>la STH</a:t>
            </a: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4648" y="456684"/>
            <a:ext cx="4321175" cy="3095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 sz="2400" dirty="0"/>
          </a:p>
          <a:p>
            <a:pPr algn="ctr"/>
            <a:r>
              <a:rPr lang="fr-FR" altLang="fr-FR" sz="2400" dirty="0"/>
              <a:t>Un espace de cultures</a:t>
            </a:r>
          </a:p>
          <a:p>
            <a:pPr algn="ctr"/>
            <a:r>
              <a:rPr lang="fr-FR" altLang="fr-FR" sz="2400" dirty="0"/>
              <a:t>des labours </a:t>
            </a:r>
          </a:p>
          <a:p>
            <a:pPr algn="ctr"/>
            <a:r>
              <a:rPr lang="fr-FR" altLang="fr-FR" sz="2400" dirty="0"/>
              <a:t>   des emblavements  en céréales  </a:t>
            </a:r>
          </a:p>
          <a:p>
            <a:pPr algn="ctr"/>
            <a:r>
              <a:rPr lang="fr-FR" altLang="fr-FR" sz="2400" dirty="0"/>
              <a:t> et légumineuses </a:t>
            </a:r>
          </a:p>
          <a:p>
            <a:pPr algn="ctr"/>
            <a:endParaRPr lang="fr-FR" altLang="fr-FR" sz="2400" dirty="0"/>
          </a:p>
          <a:p>
            <a:pPr algn="ctr"/>
            <a:r>
              <a:rPr lang="fr-FR" altLang="fr-FR" sz="2400" dirty="0"/>
              <a:t> les TL</a:t>
            </a:r>
          </a:p>
          <a:p>
            <a:pPr algn="ctr"/>
            <a:endParaRPr lang="fr-FR" altLang="fr-FR" sz="2400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944674" y="5354831"/>
            <a:ext cx="41853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srgbClr val="FFFFFF"/>
                </a:solidFill>
              </a:rPr>
              <a:t>Le respect du CC de AB pour </a:t>
            </a:r>
          </a:p>
          <a:p>
            <a:r>
              <a:rPr lang="fr-FR" altLang="fr-FR" dirty="0">
                <a:solidFill>
                  <a:srgbClr val="FFFFFF"/>
                </a:solidFill>
              </a:rPr>
              <a:t>ne pas transgresser </a:t>
            </a:r>
            <a:r>
              <a:rPr lang="fr-FR" altLang="fr-FR" dirty="0" smtClean="0">
                <a:solidFill>
                  <a:srgbClr val="FFFFFF"/>
                </a:solidFill>
              </a:rPr>
              <a:t>le principe d’économie</a:t>
            </a: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7720" y="4514335"/>
            <a:ext cx="3157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>
                <a:solidFill>
                  <a:srgbClr val="FFFFFF"/>
                </a:solidFill>
              </a:rPr>
              <a:t>Une histoire et « une culture »</a:t>
            </a:r>
          </a:p>
          <a:p>
            <a:r>
              <a:rPr lang="fr-FR" altLang="fr-FR" dirty="0">
                <a:solidFill>
                  <a:srgbClr val="FFFFFF"/>
                </a:solidFill>
              </a:rPr>
              <a:t>de  vaches laitières 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737100" y="1690171"/>
            <a:ext cx="24019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srgbClr val="FFFFFF"/>
                </a:solidFill>
              </a:rPr>
              <a:t>Une exigence :</a:t>
            </a:r>
          </a:p>
          <a:p>
            <a:r>
              <a:rPr lang="fr-FR" altLang="fr-FR" dirty="0">
                <a:solidFill>
                  <a:srgbClr val="FFFFFF"/>
                </a:solidFill>
              </a:rPr>
              <a:t>autosuffisance en paille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737100" y="2914134"/>
            <a:ext cx="25785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srgbClr val="FFFFFF"/>
                </a:solidFill>
              </a:rPr>
              <a:t>Risques partageables</a:t>
            </a:r>
          </a:p>
          <a:p>
            <a:r>
              <a:rPr lang="fr-FR" altLang="fr-FR" dirty="0">
                <a:solidFill>
                  <a:srgbClr val="FFFFFF"/>
                </a:solidFill>
              </a:rPr>
              <a:t>Ressources </a:t>
            </a:r>
            <a:r>
              <a:rPr lang="fr-FR" altLang="fr-FR" dirty="0" err="1">
                <a:solidFill>
                  <a:srgbClr val="FFFFFF"/>
                </a:solidFill>
              </a:rPr>
              <a:t>mutualisables</a:t>
            </a: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-24442"/>
            <a:ext cx="3764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3200" b="1" dirty="0">
                <a:solidFill>
                  <a:srgbClr val="FFFFFF"/>
                </a:solidFill>
              </a:rPr>
              <a:t>Ce qui fait ressource!</a:t>
            </a:r>
          </a:p>
        </p:txBody>
      </p:sp>
    </p:spTree>
    <p:extLst>
      <p:ext uri="{BB962C8B-B14F-4D97-AF65-F5344CB8AC3E}">
        <p14:creationId xmlns:p14="http://schemas.microsoft.com/office/powerpoint/2010/main" val="37552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6F9D20">
                <a:lumMod val="100000"/>
              </a:srgbClr>
            </a:gs>
            <a:gs pos="100000">
              <a:srgbClr val="C5DD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8100392" y="336566"/>
            <a:ext cx="837432" cy="5018265"/>
            <a:chOff x="216324" y="3528592"/>
            <a:chExt cx="3465505" cy="2076684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3528592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6979751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10430910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13882069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45"/>
            <a:stretch/>
          </p:blipFill>
          <p:spPr bwMode="auto">
            <a:xfrm>
              <a:off x="222453" y="17333228"/>
              <a:ext cx="3459376" cy="348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374"/>
            <a:stretch/>
          </p:blipFill>
          <p:spPr bwMode="auto">
            <a:xfrm>
              <a:off x="216324" y="20811414"/>
              <a:ext cx="3465505" cy="348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ZoneTexte 22"/>
          <p:cNvSpPr txBox="1"/>
          <p:nvPr/>
        </p:nvSpPr>
        <p:spPr>
          <a:xfrm>
            <a:off x="1259632" y="6449561"/>
            <a:ext cx="708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A. BLOUET </a:t>
            </a:r>
            <a:r>
              <a:rPr lang="fr-FR" sz="9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Concevoir </a:t>
            </a:r>
            <a:r>
              <a:rPr lang="fr-FR" sz="900" b="1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des systèmes agricoles </a:t>
            </a:r>
            <a:r>
              <a:rPr lang="fr-FR" sz="9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économes en </a:t>
            </a:r>
            <a:r>
              <a:rPr lang="fr-FR" sz="900" b="1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situation de polyculture-élevage </a:t>
            </a:r>
            <a:r>
              <a:rPr lang="fr-FR" sz="9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laitier			</a:t>
            </a:r>
            <a:endParaRPr lang="fr-FR" sz="900" b="1" dirty="0">
              <a:solidFill>
                <a:prstClr val="white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115622" y="6597932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20/ 12/ </a:t>
            </a:r>
            <a:r>
              <a:rPr lang="fr-FR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1" y="6258429"/>
            <a:ext cx="1080000" cy="447225"/>
          </a:xfrm>
          <a:prstGeom prst="rect">
            <a:avLst/>
          </a:prstGeom>
        </p:spPr>
      </p:pic>
      <p:sp>
        <p:nvSpPr>
          <p:cNvPr id="30" name="Espace réservé du contenu 29"/>
          <p:cNvSpPr>
            <a:spLocks noGrp="1"/>
          </p:cNvSpPr>
          <p:nvPr>
            <p:ph idx="4294967295"/>
          </p:nvPr>
        </p:nvSpPr>
        <p:spPr>
          <a:xfrm>
            <a:off x="0" y="1584325"/>
            <a:ext cx="8229600" cy="4525963"/>
          </a:xfrm>
        </p:spPr>
        <p:txBody>
          <a:bodyPr/>
          <a:lstStyle/>
          <a:p>
            <a:endParaRPr lang="fr-FR" altLang="fr-FR" dirty="0" smtClean="0">
              <a:solidFill>
                <a:srgbClr val="FFFFFF"/>
              </a:solidFill>
            </a:endParaRPr>
          </a:p>
          <a:p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5167312" y="5625017"/>
            <a:ext cx="25893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srgbClr val="FFFFFF"/>
                </a:solidFill>
              </a:rPr>
              <a:t>Lait d’automne-hiver</a:t>
            </a:r>
          </a:p>
          <a:p>
            <a:r>
              <a:rPr lang="fr-FR" altLang="fr-FR" dirty="0">
                <a:solidFill>
                  <a:srgbClr val="FFFFFF"/>
                </a:solidFill>
              </a:rPr>
              <a:t>Lait de printemps et d’été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19100" y="175130"/>
            <a:ext cx="4533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>
                <a:latin typeface="Comic Sans MS" pitchFamily="66" charset="0"/>
              </a:rPr>
              <a:t>Des ressources complémentaires…  </a:t>
            </a:r>
          </a:p>
        </p:txBody>
      </p:sp>
      <p:grpSp>
        <p:nvGrpSpPr>
          <p:cNvPr id="27" name="Group 3"/>
          <p:cNvGrpSpPr>
            <a:grpSpLocks/>
          </p:cNvGrpSpPr>
          <p:nvPr/>
        </p:nvGrpSpPr>
        <p:grpSpPr bwMode="auto">
          <a:xfrm>
            <a:off x="4344988" y="2392867"/>
            <a:ext cx="4259263" cy="3168650"/>
            <a:chOff x="3194" y="1570"/>
            <a:chExt cx="2683" cy="1996"/>
          </a:xfrm>
        </p:grpSpPr>
        <p:sp>
          <p:nvSpPr>
            <p:cNvPr id="28" name="Line 4"/>
            <p:cNvSpPr>
              <a:spLocks noChangeShapeType="1"/>
            </p:cNvSpPr>
            <p:nvPr/>
          </p:nvSpPr>
          <p:spPr bwMode="auto">
            <a:xfrm>
              <a:off x="3742" y="2750"/>
              <a:ext cx="16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3194" y="3314"/>
              <a:ext cx="268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 b="1" dirty="0" smtClean="0">
                  <a:latin typeface="Comic Sans MS" pitchFamily="66" charset="0"/>
                </a:rPr>
                <a:t>…des livraisons complémentaires </a:t>
              </a:r>
              <a:endParaRPr lang="fr-FR" altLang="fr-FR" sz="2000" b="1" dirty="0">
                <a:latin typeface="Comic Sans MS" pitchFamily="66" charset="0"/>
              </a:endParaRPr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3508" y="2750"/>
              <a:ext cx="16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3514" y="1842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3242" y="1570"/>
              <a:ext cx="10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litres lait livrés</a:t>
              </a:r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V="1">
              <a:off x="3521" y="2113"/>
              <a:ext cx="1849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3525" y="2158"/>
              <a:ext cx="18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>
                  <a:solidFill>
                    <a:srgbClr val="FFFFFF"/>
                  </a:solidFill>
                </a:rPr>
                <a:t>Des ventes de lait «  lissées »</a:t>
              </a:r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3514" y="1842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5120" y="2931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mois</a:t>
              </a:r>
            </a:p>
          </p:txBody>
        </p:sp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3242" y="1570"/>
              <a:ext cx="10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litres lait livrés</a:t>
              </a:r>
            </a:p>
          </p:txBody>
        </p: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3468" y="2795"/>
              <a:ext cx="20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A M  J  J  A  S  O  N  D J  F  M </a:t>
              </a:r>
            </a:p>
          </p:txBody>
        </p:sp>
      </p:grp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4151313" y="1098552"/>
            <a:ext cx="3619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000" b="1" dirty="0" smtClean="0">
                <a:latin typeface="Comic Sans MS" pitchFamily="66" charset="0"/>
                <a:cs typeface="Arial" charset="0"/>
              </a:rPr>
              <a:t>… </a:t>
            </a:r>
            <a:r>
              <a:rPr lang="fr-FR" altLang="fr-FR" sz="2000" b="1" dirty="0">
                <a:latin typeface="Comic Sans MS" pitchFamily="66" charset="0"/>
                <a:cs typeface="Arial" charset="0"/>
              </a:rPr>
              <a:t>des échanges mutuels </a:t>
            </a:r>
            <a:r>
              <a:rPr lang="fr-FR" altLang="fr-FR" sz="2000" b="1" dirty="0" smtClean="0">
                <a:latin typeface="Comic Sans MS" pitchFamily="66" charset="0"/>
                <a:cs typeface="Arial" charset="0"/>
              </a:rPr>
              <a:t>équivalents…</a:t>
            </a:r>
            <a:endParaRPr lang="fr-FR" altLang="fr-FR" sz="2000" b="1" dirty="0">
              <a:latin typeface="Comic Sans MS" pitchFamily="66" charset="0"/>
              <a:cs typeface="Arial" charset="0"/>
            </a:endParaRPr>
          </a:p>
        </p:txBody>
      </p:sp>
      <p:grpSp>
        <p:nvGrpSpPr>
          <p:cNvPr id="42" name="Group 16"/>
          <p:cNvGrpSpPr>
            <a:grpSpLocks/>
          </p:cNvGrpSpPr>
          <p:nvPr/>
        </p:nvGrpSpPr>
        <p:grpSpPr bwMode="auto">
          <a:xfrm>
            <a:off x="919163" y="4303713"/>
            <a:ext cx="3240087" cy="2144712"/>
            <a:chOff x="579" y="2711"/>
            <a:chExt cx="2041" cy="1351"/>
          </a:xfrm>
        </p:grpSpPr>
        <p:sp>
          <p:nvSpPr>
            <p:cNvPr id="43" name="Oval 17"/>
            <p:cNvSpPr>
              <a:spLocks noChangeArrowheads="1"/>
            </p:cNvSpPr>
            <p:nvPr/>
          </p:nvSpPr>
          <p:spPr bwMode="auto">
            <a:xfrm>
              <a:off x="579" y="2711"/>
              <a:ext cx="2041" cy="1351"/>
            </a:xfrm>
            <a:prstGeom prst="ellipse">
              <a:avLst/>
            </a:prstGeom>
            <a:solidFill>
              <a:srgbClr val="99CC00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endParaRPr lang="fr-FR" altLang="fr-FR" b="1" dirty="0"/>
            </a:p>
          </p:txBody>
        </p:sp>
        <p:sp>
          <p:nvSpPr>
            <p:cNvPr id="44" name="Text Box 18"/>
            <p:cNvSpPr txBox="1">
              <a:spLocks noChangeArrowheads="1"/>
            </p:cNvSpPr>
            <p:nvPr/>
          </p:nvSpPr>
          <p:spPr bwMode="auto">
            <a:xfrm>
              <a:off x="1308" y="3612"/>
              <a:ext cx="5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>
                  <a:cs typeface="Arial" charset="0"/>
                </a:rPr>
                <a:t>herbe</a:t>
              </a:r>
            </a:p>
          </p:txBody>
        </p:sp>
      </p:grpSp>
      <p:grpSp>
        <p:nvGrpSpPr>
          <p:cNvPr id="45" name="Group 19"/>
          <p:cNvGrpSpPr>
            <a:grpSpLocks/>
          </p:cNvGrpSpPr>
          <p:nvPr/>
        </p:nvGrpSpPr>
        <p:grpSpPr bwMode="auto">
          <a:xfrm>
            <a:off x="842167" y="954089"/>
            <a:ext cx="3097215" cy="2282825"/>
            <a:chOff x="580" y="622"/>
            <a:chExt cx="1951" cy="1438"/>
          </a:xfrm>
        </p:grpSpPr>
        <p:grpSp>
          <p:nvGrpSpPr>
            <p:cNvPr id="46" name="Group 20"/>
            <p:cNvGrpSpPr>
              <a:grpSpLocks/>
            </p:cNvGrpSpPr>
            <p:nvPr/>
          </p:nvGrpSpPr>
          <p:grpSpPr bwMode="auto">
            <a:xfrm>
              <a:off x="580" y="622"/>
              <a:ext cx="1951" cy="1438"/>
              <a:chOff x="754" y="622"/>
              <a:chExt cx="1951" cy="1438"/>
            </a:xfrm>
          </p:grpSpPr>
          <p:sp>
            <p:nvSpPr>
              <p:cNvPr id="48" name="Oval 21"/>
              <p:cNvSpPr>
                <a:spLocks noChangeArrowheads="1"/>
              </p:cNvSpPr>
              <p:nvPr/>
            </p:nvSpPr>
            <p:spPr bwMode="auto">
              <a:xfrm>
                <a:off x="754" y="713"/>
                <a:ext cx="1951" cy="1347"/>
              </a:xfrm>
              <a:prstGeom prst="ellipse">
                <a:avLst/>
              </a:prstGeom>
              <a:solidFill>
                <a:schemeClr val="folHlink">
                  <a:alpha val="89999"/>
                </a:schemeClr>
              </a:solidFill>
              <a:ln w="9525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ctr"/>
                <a:endParaRPr lang="fr-FR" altLang="fr-FR" b="1" dirty="0"/>
              </a:p>
            </p:txBody>
          </p:sp>
          <p:sp>
            <p:nvSpPr>
              <p:cNvPr id="49" name="Oval 22"/>
              <p:cNvSpPr>
                <a:spLocks noChangeArrowheads="1"/>
              </p:cNvSpPr>
              <p:nvPr/>
            </p:nvSpPr>
            <p:spPr bwMode="auto">
              <a:xfrm>
                <a:off x="1208" y="622"/>
                <a:ext cx="1134" cy="453"/>
              </a:xfrm>
              <a:prstGeom prst="ellipse">
                <a:avLst/>
              </a:prstGeom>
              <a:solidFill>
                <a:srgbClr val="99CC00"/>
              </a:solidFill>
              <a:ln w="9525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50" name="Text Box 23"/>
              <p:cNvSpPr txBox="1">
                <a:spLocks noChangeArrowheads="1"/>
              </p:cNvSpPr>
              <p:nvPr/>
            </p:nvSpPr>
            <p:spPr bwMode="auto">
              <a:xfrm>
                <a:off x="1026" y="1574"/>
                <a:ext cx="4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/>
                  <a:t>paille </a:t>
                </a:r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V="1">
                <a:off x="1532" y="1800"/>
                <a:ext cx="93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Text Box 25"/>
              <p:cNvSpPr txBox="1">
                <a:spLocks noChangeArrowheads="1"/>
              </p:cNvSpPr>
              <p:nvPr/>
            </p:nvSpPr>
            <p:spPr bwMode="auto">
              <a:xfrm>
                <a:off x="1026" y="1574"/>
                <a:ext cx="4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/>
                  <a:t>paille </a:t>
                </a:r>
              </a:p>
            </p:txBody>
          </p:sp>
          <p:sp>
            <p:nvSpPr>
              <p:cNvPr id="53" name="Text Box 26"/>
              <p:cNvSpPr txBox="1">
                <a:spLocks noChangeArrowheads="1"/>
              </p:cNvSpPr>
              <p:nvPr/>
            </p:nvSpPr>
            <p:spPr bwMode="auto">
              <a:xfrm>
                <a:off x="1026" y="1574"/>
                <a:ext cx="4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dirty="0"/>
                  <a:t>paille </a:t>
                </a:r>
              </a:p>
            </p:txBody>
          </p:sp>
          <p:sp>
            <p:nvSpPr>
              <p:cNvPr id="54" name="Text Box 27"/>
              <p:cNvSpPr txBox="1">
                <a:spLocks noChangeArrowheads="1"/>
              </p:cNvSpPr>
              <p:nvPr/>
            </p:nvSpPr>
            <p:spPr bwMode="auto">
              <a:xfrm>
                <a:off x="1494" y="1574"/>
                <a:ext cx="963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dirty="0"/>
                  <a:t>céréales </a:t>
                </a:r>
                <a:r>
                  <a:rPr lang="fr-FR" altLang="fr-FR" dirty="0" smtClean="0"/>
                  <a:t>&amp;</a:t>
                </a:r>
              </a:p>
              <a:p>
                <a:r>
                  <a:rPr lang="fr-FR" altLang="fr-FR" dirty="0" smtClean="0"/>
                  <a:t> légumineuses</a:t>
                </a:r>
                <a:endParaRPr lang="fr-FR" altLang="fr-FR" dirty="0"/>
              </a:p>
            </p:txBody>
          </p:sp>
          <p:sp>
            <p:nvSpPr>
              <p:cNvPr id="55" name="Line 28"/>
              <p:cNvSpPr>
                <a:spLocks noChangeShapeType="1"/>
              </p:cNvSpPr>
              <p:nvPr/>
            </p:nvSpPr>
            <p:spPr bwMode="auto">
              <a:xfrm flipH="1">
                <a:off x="974" y="1811"/>
                <a:ext cx="4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</p:grpSp>
        <p:sp>
          <p:nvSpPr>
            <p:cNvPr id="47" name="Text Box 29"/>
            <p:cNvSpPr txBox="1">
              <a:spLocks noChangeArrowheads="1"/>
            </p:cNvSpPr>
            <p:nvPr/>
          </p:nvSpPr>
          <p:spPr bwMode="auto">
            <a:xfrm>
              <a:off x="1354" y="748"/>
              <a:ext cx="5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>
                  <a:cs typeface="Arial" charset="0"/>
                </a:rPr>
                <a:t>herbe</a:t>
              </a:r>
            </a:p>
          </p:txBody>
        </p:sp>
      </p:grpSp>
      <p:sp>
        <p:nvSpPr>
          <p:cNvPr id="56" name="AutoShape 30"/>
          <p:cNvSpPr>
            <a:spLocks noChangeArrowheads="1"/>
          </p:cNvSpPr>
          <p:nvPr/>
        </p:nvSpPr>
        <p:spPr bwMode="auto">
          <a:xfrm rot="16200000">
            <a:off x="3137694" y="3139282"/>
            <a:ext cx="1214438" cy="638175"/>
          </a:xfrm>
          <a:prstGeom prst="curvedUpArrow">
            <a:avLst>
              <a:gd name="adj1" fmla="val 38060"/>
              <a:gd name="adj2" fmla="val 76119"/>
              <a:gd name="adj3" fmla="val 33333"/>
            </a:avLst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3074986" y="3326317"/>
            <a:ext cx="646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lisier</a:t>
            </a:r>
          </a:p>
        </p:txBody>
      </p:sp>
      <p:sp>
        <p:nvSpPr>
          <p:cNvPr id="58" name="AutoShape 33"/>
          <p:cNvSpPr>
            <a:spLocks noChangeArrowheads="1"/>
          </p:cNvSpPr>
          <p:nvPr/>
        </p:nvSpPr>
        <p:spPr bwMode="auto">
          <a:xfrm rot="10800000" flipH="1">
            <a:off x="804859" y="2937379"/>
            <a:ext cx="533400" cy="1214437"/>
          </a:xfrm>
          <a:prstGeom prst="curvedRightArrow">
            <a:avLst>
              <a:gd name="adj1" fmla="val 46137"/>
              <a:gd name="adj2" fmla="val 9167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933340" y="3466307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fumier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886743" y="2832102"/>
            <a:ext cx="0" cy="1434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2086768" y="2824164"/>
            <a:ext cx="0" cy="1434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11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6F9D20">
                <a:lumMod val="100000"/>
              </a:srgbClr>
            </a:gs>
            <a:gs pos="100000">
              <a:srgbClr val="C5DD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8100392" y="336566"/>
            <a:ext cx="837432" cy="5018265"/>
            <a:chOff x="216324" y="3528592"/>
            <a:chExt cx="3465505" cy="2076684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3528592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6979751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10430910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13882069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45"/>
            <a:stretch/>
          </p:blipFill>
          <p:spPr bwMode="auto">
            <a:xfrm>
              <a:off x="222453" y="17333228"/>
              <a:ext cx="3459376" cy="348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374"/>
            <a:stretch/>
          </p:blipFill>
          <p:spPr bwMode="auto">
            <a:xfrm>
              <a:off x="216324" y="20811414"/>
              <a:ext cx="3465505" cy="348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ZoneTexte 22"/>
          <p:cNvSpPr txBox="1"/>
          <p:nvPr/>
        </p:nvSpPr>
        <p:spPr>
          <a:xfrm>
            <a:off x="1259632" y="6449561"/>
            <a:ext cx="708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A. BLOUET </a:t>
            </a:r>
            <a:r>
              <a:rPr lang="fr-FR" sz="9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Concevoir </a:t>
            </a:r>
            <a:r>
              <a:rPr lang="fr-FR" sz="900" b="1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des systèmes agricoles </a:t>
            </a:r>
            <a:r>
              <a:rPr lang="fr-FR" sz="9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économes en </a:t>
            </a:r>
            <a:r>
              <a:rPr lang="fr-FR" sz="900" b="1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situation de polyculture-élevage </a:t>
            </a:r>
            <a:r>
              <a:rPr lang="fr-FR" sz="9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laitier			</a:t>
            </a:r>
            <a:endParaRPr lang="fr-FR" sz="900" b="1" dirty="0">
              <a:solidFill>
                <a:prstClr val="white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115622" y="6597932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20/ 12/ </a:t>
            </a:r>
            <a:r>
              <a:rPr lang="fr-FR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1" y="6258429"/>
            <a:ext cx="1080000" cy="447225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 smtClean="0">
                <a:solidFill>
                  <a:srgbClr val="FFFFFF"/>
                </a:solidFill>
              </a:rPr>
              <a:t>Un troisième principe : </a:t>
            </a:r>
            <a:br>
              <a:rPr lang="fr-FR" altLang="fr-FR" dirty="0" smtClean="0">
                <a:solidFill>
                  <a:srgbClr val="FFFFFF"/>
                </a:solidFill>
              </a:rPr>
            </a:br>
            <a:r>
              <a:rPr lang="fr-FR" altLang="fr-FR" dirty="0" smtClean="0">
                <a:solidFill>
                  <a:srgbClr val="FFFFFF"/>
                </a:solidFill>
              </a:rPr>
              <a:t>l’égalité </a:t>
            </a:r>
            <a:r>
              <a:rPr lang="fr-FR" altLang="fr-FR" dirty="0">
                <a:solidFill>
                  <a:srgbClr val="FFFFFF"/>
                </a:solidFill>
              </a:rPr>
              <a:t>des intelligences</a:t>
            </a:r>
            <a:br>
              <a:rPr lang="fr-FR" altLang="fr-FR" dirty="0">
                <a:solidFill>
                  <a:srgbClr val="FFFFFF"/>
                </a:solidFill>
              </a:rPr>
            </a:br>
            <a:r>
              <a:rPr lang="fr-FR" altLang="fr-FR" dirty="0" smtClean="0">
                <a:solidFill>
                  <a:srgbClr val="FFFFFF"/>
                </a:solidFill>
              </a:rPr>
              <a:t> 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0" name="Espace réservé du contenu 29"/>
          <p:cNvSpPr>
            <a:spLocks noGrp="1"/>
          </p:cNvSpPr>
          <p:nvPr>
            <p:ph idx="1"/>
          </p:nvPr>
        </p:nvSpPr>
        <p:spPr>
          <a:xfrm>
            <a:off x="-15739" y="158435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altLang="fr-FR" dirty="0">
              <a:solidFill>
                <a:srgbClr val="FFFFFF"/>
              </a:solidFill>
            </a:endParaRPr>
          </a:p>
          <a:p>
            <a:r>
              <a:rPr lang="fr-FR" altLang="fr-FR" dirty="0" smtClean="0">
                <a:solidFill>
                  <a:srgbClr val="FFFFFF"/>
                </a:solidFill>
              </a:rPr>
              <a:t>L’expérience des techniciens de la recherche au service de l’identification des « possibles » agrologiques</a:t>
            </a:r>
          </a:p>
          <a:p>
            <a:r>
              <a:rPr lang="fr-FR" altLang="fr-FR" dirty="0" smtClean="0">
                <a:solidFill>
                  <a:srgbClr val="FFFFFF"/>
                </a:solidFill>
              </a:rPr>
              <a:t>la participation d’agriculteurs alternatifs dans la mise en œuvre du projet </a:t>
            </a:r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6F9D20">
                <a:lumMod val="100000"/>
              </a:srgbClr>
            </a:gs>
            <a:gs pos="100000">
              <a:srgbClr val="C5DD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8100392" y="336566"/>
            <a:ext cx="837432" cy="5018265"/>
            <a:chOff x="216324" y="3528592"/>
            <a:chExt cx="3465505" cy="2076684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3528592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6979751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10430910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3" y="13882069"/>
              <a:ext cx="3459376" cy="345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45"/>
            <a:stretch/>
          </p:blipFill>
          <p:spPr bwMode="auto">
            <a:xfrm>
              <a:off x="222453" y="17333228"/>
              <a:ext cx="3459376" cy="348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374"/>
            <a:stretch/>
          </p:blipFill>
          <p:spPr bwMode="auto">
            <a:xfrm>
              <a:off x="216324" y="20811414"/>
              <a:ext cx="3465505" cy="348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ZoneTexte 22"/>
          <p:cNvSpPr txBox="1"/>
          <p:nvPr/>
        </p:nvSpPr>
        <p:spPr>
          <a:xfrm>
            <a:off x="1259632" y="6449561"/>
            <a:ext cx="708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A. BLOUET </a:t>
            </a:r>
            <a:r>
              <a:rPr lang="fr-FR" sz="9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Concevoir </a:t>
            </a:r>
            <a:r>
              <a:rPr lang="fr-FR" sz="900" b="1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des systèmes agricoles </a:t>
            </a:r>
            <a:r>
              <a:rPr lang="fr-FR" sz="9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économes en </a:t>
            </a:r>
            <a:r>
              <a:rPr lang="fr-FR" sz="900" b="1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situation de polyculture-élevage </a:t>
            </a:r>
            <a:r>
              <a:rPr lang="fr-FR" sz="9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laitier			</a:t>
            </a:r>
            <a:endParaRPr lang="fr-FR" sz="900" b="1" dirty="0">
              <a:solidFill>
                <a:prstClr val="white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115622" y="6597932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20/ 12/ </a:t>
            </a:r>
            <a:r>
              <a:rPr lang="fr-FR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1" y="6258429"/>
            <a:ext cx="1080000" cy="447225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solidFill>
                  <a:srgbClr val="FFFFFF"/>
                </a:solidFill>
              </a:rPr>
              <a:t>Pour quels résultats?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0" name="Espace réservé du contenu 29"/>
          <p:cNvSpPr>
            <a:spLocks noGrp="1"/>
          </p:cNvSpPr>
          <p:nvPr>
            <p:ph idx="1"/>
          </p:nvPr>
        </p:nvSpPr>
        <p:spPr>
          <a:xfrm>
            <a:off x="-15739" y="1584351"/>
            <a:ext cx="8229600" cy="4525963"/>
          </a:xfrm>
        </p:spPr>
        <p:txBody>
          <a:bodyPr/>
          <a:lstStyle/>
          <a:p>
            <a:endParaRPr lang="fr-FR" altLang="fr-FR" dirty="0" smtClean="0">
              <a:solidFill>
                <a:srgbClr val="FFFFFF"/>
              </a:solidFill>
            </a:endParaRPr>
          </a:p>
          <a:p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3955" y="2385508"/>
            <a:ext cx="363920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FFFF"/>
                </a:solidFill>
              </a:rPr>
              <a:t>2 systèmes </a:t>
            </a:r>
          </a:p>
          <a:p>
            <a:endParaRPr lang="fr-FR" sz="3200" dirty="0" smtClean="0">
              <a:solidFill>
                <a:srgbClr val="FFFF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3200" dirty="0" smtClean="0">
                <a:solidFill>
                  <a:srgbClr val="FFFFFF"/>
                </a:solidFill>
              </a:rPr>
              <a:t>complémentaires </a:t>
            </a:r>
          </a:p>
          <a:p>
            <a:endParaRPr lang="fr-FR" sz="3200" dirty="0" smtClean="0">
              <a:solidFill>
                <a:srgbClr val="FFFF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3200" dirty="0" smtClean="0">
                <a:solidFill>
                  <a:srgbClr val="FFFFFF"/>
                </a:solidFill>
              </a:rPr>
              <a:t> performants </a:t>
            </a:r>
          </a:p>
        </p:txBody>
      </p:sp>
    </p:spTree>
    <p:extLst>
      <p:ext uri="{BB962C8B-B14F-4D97-AF65-F5344CB8AC3E}">
        <p14:creationId xmlns:p14="http://schemas.microsoft.com/office/powerpoint/2010/main" val="19643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/>
          <p:cNvSpPr txBox="1"/>
          <p:nvPr/>
        </p:nvSpPr>
        <p:spPr>
          <a:xfrm>
            <a:off x="899592" y="44624"/>
            <a:ext cx="792088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systèmes plus respectueux de l’environnement 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115622" y="6597932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19/ 11/ 2014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>
            <a:off x="-4734865" y="12474821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>
            <a:off x="-4722165" y="12938371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>
            <a:spLocks noChangeAspect="1"/>
          </p:cNvSpPr>
          <p:nvPr/>
        </p:nvSpPr>
        <p:spPr>
          <a:xfrm>
            <a:off x="-5803998" y="9464900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0" name="Ellipse 59"/>
          <p:cNvSpPr>
            <a:spLocks noChangeAspect="1"/>
          </p:cNvSpPr>
          <p:nvPr/>
        </p:nvSpPr>
        <p:spPr>
          <a:xfrm>
            <a:off x="-5791298" y="9928450"/>
            <a:ext cx="72000" cy="61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4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105757"/>
            <a:ext cx="1123727" cy="301756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Espace réservé du numéro de diapositive 2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44FD21-3C07-43DB-B8BC-1D17B4500EAF}" type="slidenum">
              <a:rPr lang="fr-FR" smtClean="0"/>
              <a:pPr/>
              <a:t>9</a:t>
            </a:fld>
            <a:endParaRPr lang="fr-FR"/>
          </a:p>
        </p:txBody>
      </p:sp>
      <p:grpSp>
        <p:nvGrpSpPr>
          <p:cNvPr id="24" name="Groupe 15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27" name="Rectangle 26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1299196" y="6511652"/>
            <a:ext cx="78448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A. BLOUET </a:t>
            </a:r>
            <a:r>
              <a:rPr lang="fr-FR" sz="900" b="1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Concevoir des systèmes agricoles économes en situation de polyculture-élevage laitier	</a:t>
            </a:r>
            <a:r>
              <a:rPr lang="fr-FR" sz="9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                                                                                  </a:t>
            </a:r>
            <a:r>
              <a:rPr lang="fr-FR" sz="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20/ 12/ 2014</a:t>
            </a:r>
          </a:p>
          <a:p>
            <a:r>
              <a:rPr lang="fr-FR" sz="900" b="1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		</a:t>
            </a:r>
          </a:p>
          <a:p>
            <a:r>
              <a: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4378"/>
          <a:stretch/>
        </p:blipFill>
        <p:spPr bwMode="auto">
          <a:xfrm>
            <a:off x="5000017" y="1628800"/>
            <a:ext cx="3820455" cy="119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8524" b="5779"/>
          <a:stretch/>
        </p:blipFill>
        <p:spPr bwMode="auto">
          <a:xfrm>
            <a:off x="262646" y="1628799"/>
            <a:ext cx="4309353" cy="101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591">
            <a:off x="96405" y="3716963"/>
            <a:ext cx="352692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66">
            <a:off x="4664307" y="4005064"/>
            <a:ext cx="377778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2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2134</Words>
  <Application>Microsoft Office PowerPoint</Application>
  <PresentationFormat>Affichage à l'écran (4:3)</PresentationFormat>
  <Paragraphs>547</Paragraphs>
  <Slides>18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1_Thème Office</vt:lpstr>
      <vt:lpstr>2_Thème Office</vt:lpstr>
      <vt:lpstr>Présentation PowerPoint</vt:lpstr>
      <vt:lpstr>Le projet de recherche </vt:lpstr>
      <vt:lpstr>Présentation PowerPoint</vt:lpstr>
      <vt:lpstr>Présentation PowerPoint</vt:lpstr>
      <vt:lpstr>Présentation PowerPoint</vt:lpstr>
      <vt:lpstr>Présentation PowerPoint</vt:lpstr>
      <vt:lpstr>Un troisième principe :  l’égalité des intelligences  </vt:lpstr>
      <vt:lpstr>Pour quels résultats?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Andre Blouet</dc:creator>
  <cp:lastModifiedBy>Andre Blouet</cp:lastModifiedBy>
  <cp:revision>19</cp:revision>
  <dcterms:created xsi:type="dcterms:W3CDTF">2014-12-20T11:15:43Z</dcterms:created>
  <dcterms:modified xsi:type="dcterms:W3CDTF">2014-12-22T17:54:32Z</dcterms:modified>
</cp:coreProperties>
</file>